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E09E-DD65-4055-8D8D-AC0F7DC1617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3D8C-9BE4-49BE-B0AB-E6159262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8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marR="0" lvl="0" indent="-2145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Altered sleep can promote AD pathology and AD pathology can promote altered sleep</a:t>
            </a: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#########</a:t>
            </a: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In late adulthood (&gt; 50 y), the burden of Aβ and Tau aggregation, measured with PET has been associated with different sleep alterations including longer sleep latency and “shallower” sleep with less sleep slow waves. A lower amount of REM sleep has been reported to increase AD risk.</a:t>
            </a: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latin typeface="Tw Cen MT"/>
              </a:rPr>
              <a:t>sleep contributes to Ab and Tau protein clearance. </a:t>
            </a:r>
            <a:endParaRPr lang="en-US" sz="20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latin typeface="Tw Cen MT"/>
              </a:rPr>
              <a:t>sleep disruption increases Aβ and Tau concentration in cerebrospinal fluid.</a:t>
            </a:r>
            <a:endParaRPr lang="en-US" sz="20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endParaRPr lang="en-US" sz="12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endParaRPr lang="en-US" sz="1200" b="0" strike="noStrike" spc="-1" dirty="0">
              <a:latin typeface="Arial"/>
            </a:endParaRPr>
          </a:p>
        </p:txBody>
      </p:sp>
      <p:sp>
        <p:nvSpPr>
          <p:cNvPr id="805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6B42B-CF75-4C7F-A65A-8F773EFEE733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8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Individuals who are born with these mutations have 100% probability to get AD before 65 years old.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course  these mutations are rare and consist only 1% of all AD cases, but their neuropathology is very similar to all AD cases.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808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D36DD-4B35-48DE-95B4-6EB0B00A4AC0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2425" cy="3770312"/>
          </a:xfrm>
          <a:prstGeom prst="rect">
            <a:avLst/>
          </a:prstGeom>
        </p:spPr>
      </p:sp>
      <p:sp>
        <p:nvSpPr>
          <p:cNvPr id="81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120" cy="4524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mental and physical health</a:t>
            </a: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 dirty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 participants </a:t>
            </a:r>
            <a:endParaRPr lang="en-US" sz="2000" b="1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latin typeface="Arial"/>
              </a:rPr>
              <a:t>main sleep features of interest that might be associated with AD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literature.</a:t>
            </a:r>
            <a:endParaRPr lang="en-US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expect that mutation carriers will have less deep sleep, more fragmented sleep, delayed sleep onset and less REM sleep.</a:t>
            </a:r>
          </a:p>
          <a:p>
            <a:pPr>
              <a:lnSpc>
                <a:spcPct val="100000"/>
              </a:lnSpc>
            </a:pPr>
            <a:endParaRPr lang="en-US" sz="2000" b="1" strike="noStrike" spc="-1" dirty="0">
              <a:latin typeface="Arial"/>
            </a:endParaRPr>
          </a:p>
        </p:txBody>
      </p:sp>
      <p:sp>
        <p:nvSpPr>
          <p:cNvPr id="813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76BE1-6DD2-4D9A-917B-8DED0A74056C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latin typeface="Arial"/>
              </a:rPr>
              <a:t>Main LC features that are associated with AD and aging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literature.</a:t>
            </a: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endParaRPr lang="en-US" sz="1800" b="1" strike="noStrike" spc="-1" dirty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16000" marR="0" lvl="0" indent="-2149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neuromelanin contrast and iron content, which are the markers of AD and aging.</a:t>
            </a:r>
          </a:p>
          <a:p>
            <a:pPr marL="216000" marR="0" lvl="0" indent="-2149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6000" marR="0" lvl="0" indent="-2149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perceptual and attentional tasks that recruit LC.</a:t>
            </a:r>
          </a:p>
          <a:p>
            <a:pPr marL="216000" marR="0" lvl="0" indent="-2149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endParaRPr lang="en-US" sz="2000" b="1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816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68CA0-B2F2-4C47-B4E2-437F77D52ED6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third work package, we want to study whether structural and functional alterations in LC mediated the identified sleep differences between two groups.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expect that LC would be responsible for part of the worse sleep among carriers.</a:t>
            </a:r>
          </a:p>
          <a:p>
            <a:pPr marL="216000" indent="-21492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819" name="CustomShape 3"/>
          <p:cNvSpPr/>
          <p:nvPr/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599AA-C0E6-497E-AAB2-24AD966281CA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C37E7-668E-42C3-85A9-FC2DFCAAD82B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05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1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62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33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30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07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96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88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82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53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90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60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75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07833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/>
          <p:cNvGrpSpPr/>
          <p:nvPr/>
        </p:nvGrpSpPr>
        <p:grpSpPr>
          <a:xfrm>
            <a:off x="-8798760" y="0"/>
            <a:ext cx="11445840" cy="6856200"/>
            <a:chOff x="-8798760" y="0"/>
            <a:chExt cx="11445840" cy="6856200"/>
          </a:xfrm>
        </p:grpSpPr>
        <p:sp>
          <p:nvSpPr>
            <p:cNvPr id="45" name="CustomShape 2"/>
            <p:cNvSpPr/>
            <p:nvPr/>
          </p:nvSpPr>
          <p:spPr>
            <a:xfrm>
              <a:off x="-8798760" y="0"/>
              <a:ext cx="1144584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" name="CustomShape 3"/>
            <p:cNvSpPr/>
            <p:nvPr/>
          </p:nvSpPr>
          <p:spPr>
            <a:xfrm>
              <a:off x="148032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" name="CustomShape 4"/>
            <p:cNvSpPr/>
            <p:nvPr/>
          </p:nvSpPr>
          <p:spPr>
            <a:xfrm rot="16200000">
              <a:off x="1398960" y="3173400"/>
              <a:ext cx="19022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Introduction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48" name="Picture 27"/>
            <p:cNvPicPr/>
            <p:nvPr/>
          </p:nvPicPr>
          <p:blipFill>
            <a:blip r:embed="rId2"/>
            <a:stretch/>
          </p:blipFill>
          <p:spPr>
            <a:xfrm rot="16200000">
              <a:off x="158904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9" name="Group 5"/>
          <p:cNvGrpSpPr/>
          <p:nvPr/>
        </p:nvGrpSpPr>
        <p:grpSpPr>
          <a:xfrm>
            <a:off x="-7471440" y="0"/>
            <a:ext cx="9572760" cy="6856200"/>
            <a:chOff x="-7471440" y="0"/>
            <a:chExt cx="9572760" cy="6856200"/>
          </a:xfrm>
        </p:grpSpPr>
        <p:sp>
          <p:nvSpPr>
            <p:cNvPr id="50" name="CustomShape 6"/>
            <p:cNvSpPr/>
            <p:nvPr/>
          </p:nvSpPr>
          <p:spPr>
            <a:xfrm>
              <a:off x="-7471440" y="0"/>
              <a:ext cx="9572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" name="CustomShape 7"/>
            <p:cNvSpPr/>
            <p:nvPr/>
          </p:nvSpPr>
          <p:spPr>
            <a:xfrm>
              <a:off x="93456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" name="CustomShape 8"/>
            <p:cNvSpPr/>
            <p:nvPr/>
          </p:nvSpPr>
          <p:spPr>
            <a:xfrm rot="16200000">
              <a:off x="833400" y="329328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Participants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53" name="Picture 37"/>
            <p:cNvPicPr/>
            <p:nvPr/>
          </p:nvPicPr>
          <p:blipFill>
            <a:blip r:embed="rId2"/>
            <a:stretch/>
          </p:blipFill>
          <p:spPr>
            <a:xfrm rot="16200000">
              <a:off x="102960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4" name="Group 9"/>
          <p:cNvGrpSpPr/>
          <p:nvPr/>
        </p:nvGrpSpPr>
        <p:grpSpPr>
          <a:xfrm>
            <a:off x="-8316000" y="0"/>
            <a:ext cx="9959760" cy="6856200"/>
            <a:chOff x="-8316000" y="0"/>
            <a:chExt cx="9959760" cy="6856200"/>
          </a:xfrm>
        </p:grpSpPr>
        <p:sp>
          <p:nvSpPr>
            <p:cNvPr id="55" name="CustomShape 10"/>
            <p:cNvSpPr/>
            <p:nvPr/>
          </p:nvSpPr>
          <p:spPr>
            <a:xfrm>
              <a:off x="-8316000" y="0"/>
              <a:ext cx="9959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CustomShape 11"/>
            <p:cNvSpPr/>
            <p:nvPr/>
          </p:nvSpPr>
          <p:spPr>
            <a:xfrm>
              <a:off x="47700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" name="CustomShape 12"/>
            <p:cNvSpPr/>
            <p:nvPr/>
          </p:nvSpPr>
          <p:spPr>
            <a:xfrm rot="16200000">
              <a:off x="306720" y="329328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Overview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58" name="Picture 32"/>
            <p:cNvPicPr/>
            <p:nvPr/>
          </p:nvPicPr>
          <p:blipFill>
            <a:blip r:embed="rId2"/>
            <a:stretch/>
          </p:blipFill>
          <p:spPr>
            <a:xfrm rot="16200000">
              <a:off x="57816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9" name="CustomShape 13"/>
          <p:cNvSpPr/>
          <p:nvPr/>
        </p:nvSpPr>
        <p:spPr>
          <a:xfrm>
            <a:off x="-7962120" y="0"/>
            <a:ext cx="5779440" cy="68562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6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0" name="Group 14"/>
          <p:cNvGrpSpPr/>
          <p:nvPr/>
        </p:nvGrpSpPr>
        <p:grpSpPr>
          <a:xfrm>
            <a:off x="-7638480" y="0"/>
            <a:ext cx="8690760" cy="6856200"/>
            <a:chOff x="-7638480" y="0"/>
            <a:chExt cx="8690760" cy="6856200"/>
          </a:xfrm>
        </p:grpSpPr>
        <p:sp>
          <p:nvSpPr>
            <p:cNvPr id="61" name="CustomShape 15"/>
            <p:cNvSpPr/>
            <p:nvPr/>
          </p:nvSpPr>
          <p:spPr>
            <a:xfrm>
              <a:off x="-7638480" y="0"/>
              <a:ext cx="8690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" name="CustomShape 16"/>
            <p:cNvSpPr/>
            <p:nvPr/>
          </p:nvSpPr>
          <p:spPr>
            <a:xfrm>
              <a:off x="-11448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" name="CustomShape 17"/>
            <p:cNvSpPr/>
            <p:nvPr/>
          </p:nvSpPr>
          <p:spPr>
            <a:xfrm rot="16200000">
              <a:off x="-265680" y="3323880"/>
              <a:ext cx="1990440" cy="379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Work Packages</a:t>
              </a:r>
              <a:endParaRPr kumimoji="0" lang="en-US" sz="19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64" name="Picture 43"/>
            <p:cNvPicPr/>
            <p:nvPr/>
          </p:nvPicPr>
          <p:blipFill>
            <a:blip r:embed="rId2"/>
            <a:stretch/>
          </p:blipFill>
          <p:spPr>
            <a:xfrm rot="16200000">
              <a:off x="-1476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0" name="Picture 2"/>
          <p:cNvPicPr/>
          <p:nvPr/>
        </p:nvPicPr>
        <p:blipFill>
          <a:blip r:embed="rId3"/>
          <a:srcRect l="11088"/>
          <a:stretch/>
        </p:blipFill>
        <p:spPr>
          <a:xfrm>
            <a:off x="2625840" y="0"/>
            <a:ext cx="9558360" cy="6856200"/>
          </a:xfrm>
          <a:prstGeom prst="rect">
            <a:avLst/>
          </a:prstGeom>
          <a:ln>
            <a:noFill/>
          </a:ln>
        </p:spPr>
      </p:pic>
      <p:sp>
        <p:nvSpPr>
          <p:cNvPr id="71" name="CustomShape 22"/>
          <p:cNvSpPr/>
          <p:nvPr/>
        </p:nvSpPr>
        <p:spPr>
          <a:xfrm>
            <a:off x="8114040" y="4310280"/>
            <a:ext cx="3407760" cy="10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-17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Nasrin Mortazavi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US" sz="2000" b="0" i="0" u="none" strike="noStrike" kern="1200" cap="none" spc="-17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Promoter: Gilles Vandewalle</a:t>
            </a:r>
            <a:endParaRPr kumimoji="0" lang="en-US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2" name="CustomShape 23"/>
          <p:cNvSpPr/>
          <p:nvPr/>
        </p:nvSpPr>
        <p:spPr>
          <a:xfrm>
            <a:off x="7335000" y="1239480"/>
            <a:ext cx="4542120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Arial"/>
                <a:ea typeface="Noto Sans CJK SC"/>
              </a:rPr>
              <a:t>Neuroimaging and electrophysiology of the Association between Sleep and early onset Alzheimer’s disease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3" name="Image 4" descr="Une image contenant texte&#10;&#10;Description générée automatiquement"/>
          <p:cNvPicPr/>
          <p:nvPr/>
        </p:nvPicPr>
        <p:blipFill>
          <a:blip r:embed="rId4"/>
          <a:stretch/>
        </p:blipFill>
        <p:spPr>
          <a:xfrm>
            <a:off x="9355680" y="137520"/>
            <a:ext cx="2878560" cy="88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"/>
          <p:cNvGrpSpPr/>
          <p:nvPr/>
        </p:nvGrpSpPr>
        <p:grpSpPr>
          <a:xfrm>
            <a:off x="780840" y="-2520"/>
            <a:ext cx="11445840" cy="6856200"/>
            <a:chOff x="780840" y="-2520"/>
            <a:chExt cx="11445840" cy="6856200"/>
          </a:xfrm>
        </p:grpSpPr>
        <p:sp>
          <p:nvSpPr>
            <p:cNvPr id="142" name="CustomShape 2"/>
            <p:cNvSpPr/>
            <p:nvPr/>
          </p:nvSpPr>
          <p:spPr>
            <a:xfrm>
              <a:off x="780840" y="-2520"/>
              <a:ext cx="1144584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" name="CustomShape 3"/>
            <p:cNvSpPr/>
            <p:nvPr/>
          </p:nvSpPr>
          <p:spPr>
            <a:xfrm>
              <a:off x="11059920" y="233460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4" name="CustomShape 4"/>
            <p:cNvSpPr/>
            <p:nvPr/>
          </p:nvSpPr>
          <p:spPr>
            <a:xfrm rot="16200000">
              <a:off x="10906560" y="320652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Introduction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45" name="Picture 41"/>
            <p:cNvPicPr/>
            <p:nvPr/>
          </p:nvPicPr>
          <p:blipFill>
            <a:blip r:embed="rId3"/>
            <a:stretch/>
          </p:blipFill>
          <p:spPr>
            <a:xfrm rot="16200000">
              <a:off x="11168640" y="324648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6" name="Group 5"/>
          <p:cNvGrpSpPr/>
          <p:nvPr/>
        </p:nvGrpSpPr>
        <p:grpSpPr>
          <a:xfrm>
            <a:off x="-7454520" y="-5400"/>
            <a:ext cx="9572400" cy="6856200"/>
            <a:chOff x="-7454520" y="-5400"/>
            <a:chExt cx="9572400" cy="6856200"/>
          </a:xfrm>
        </p:grpSpPr>
        <p:sp>
          <p:nvSpPr>
            <p:cNvPr id="147" name="CustomShape 6"/>
            <p:cNvSpPr/>
            <p:nvPr/>
          </p:nvSpPr>
          <p:spPr>
            <a:xfrm>
              <a:off x="-7454520" y="-5400"/>
              <a:ext cx="9572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8" name="CustomShape 7"/>
            <p:cNvSpPr/>
            <p:nvPr/>
          </p:nvSpPr>
          <p:spPr>
            <a:xfrm>
              <a:off x="951120" y="23320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" name="CustomShape 8"/>
            <p:cNvSpPr/>
            <p:nvPr/>
          </p:nvSpPr>
          <p:spPr>
            <a:xfrm rot="16200000">
              <a:off x="797400" y="328752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Participants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50" name="Picture 82"/>
            <p:cNvPicPr/>
            <p:nvPr/>
          </p:nvPicPr>
          <p:blipFill>
            <a:blip r:embed="rId3"/>
            <a:stretch/>
          </p:blipFill>
          <p:spPr>
            <a:xfrm rot="16200000">
              <a:off x="1046160" y="32439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1" name="Group 9"/>
          <p:cNvGrpSpPr/>
          <p:nvPr/>
        </p:nvGrpSpPr>
        <p:grpSpPr>
          <a:xfrm>
            <a:off x="-8388000" y="360"/>
            <a:ext cx="9959400" cy="6856200"/>
            <a:chOff x="-8388000" y="360"/>
            <a:chExt cx="9959400" cy="6856200"/>
          </a:xfrm>
        </p:grpSpPr>
        <p:sp>
          <p:nvSpPr>
            <p:cNvPr id="152" name="CustomShape 10"/>
            <p:cNvSpPr/>
            <p:nvPr/>
          </p:nvSpPr>
          <p:spPr>
            <a:xfrm>
              <a:off x="-8388000" y="360"/>
              <a:ext cx="9959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" name="CustomShape 11"/>
            <p:cNvSpPr/>
            <p:nvPr/>
          </p:nvSpPr>
          <p:spPr>
            <a:xfrm>
              <a:off x="404640" y="233784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" name="CustomShape 12"/>
            <p:cNvSpPr/>
            <p:nvPr/>
          </p:nvSpPr>
          <p:spPr>
            <a:xfrm rot="16200000">
              <a:off x="235080" y="329364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Overview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55" name="Picture 46"/>
            <p:cNvPicPr/>
            <p:nvPr/>
          </p:nvPicPr>
          <p:blipFill>
            <a:blip r:embed="rId3"/>
            <a:stretch/>
          </p:blipFill>
          <p:spPr>
            <a:xfrm rot="16200000">
              <a:off x="505800" y="324972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6" name="CustomShape 13"/>
          <p:cNvSpPr/>
          <p:nvPr/>
        </p:nvSpPr>
        <p:spPr>
          <a:xfrm>
            <a:off x="-7962120" y="0"/>
            <a:ext cx="5779440" cy="68562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6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57" name="Group 14"/>
          <p:cNvGrpSpPr/>
          <p:nvPr/>
        </p:nvGrpSpPr>
        <p:grpSpPr>
          <a:xfrm>
            <a:off x="-7638480" y="0"/>
            <a:ext cx="8690760" cy="6856200"/>
            <a:chOff x="-7638480" y="0"/>
            <a:chExt cx="8690760" cy="6856200"/>
          </a:xfrm>
        </p:grpSpPr>
        <p:sp>
          <p:nvSpPr>
            <p:cNvPr id="158" name="CustomShape 15"/>
            <p:cNvSpPr/>
            <p:nvPr/>
          </p:nvSpPr>
          <p:spPr>
            <a:xfrm>
              <a:off x="-7638480" y="0"/>
              <a:ext cx="8690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" name="CustomShape 16"/>
            <p:cNvSpPr/>
            <p:nvPr/>
          </p:nvSpPr>
          <p:spPr>
            <a:xfrm>
              <a:off x="-11448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CustomShape 17"/>
            <p:cNvSpPr/>
            <p:nvPr/>
          </p:nvSpPr>
          <p:spPr>
            <a:xfrm rot="16200000">
              <a:off x="-265680" y="3323880"/>
              <a:ext cx="1990440" cy="379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Work Packages</a:t>
              </a:r>
              <a:endParaRPr kumimoji="0" lang="en-US" sz="19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61" name="Picture 88"/>
            <p:cNvPicPr/>
            <p:nvPr/>
          </p:nvPicPr>
          <p:blipFill>
            <a:blip r:embed="rId3"/>
            <a:stretch/>
          </p:blipFill>
          <p:spPr>
            <a:xfrm rot="16200000">
              <a:off x="-1476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7" name="CustomShape 22"/>
          <p:cNvSpPr/>
          <p:nvPr/>
        </p:nvSpPr>
        <p:spPr>
          <a:xfrm>
            <a:off x="2630160" y="1717560"/>
            <a:ext cx="851904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en-US" sz="2000" spc="-1" dirty="0">
                <a:solidFill>
                  <a:srgbClr val="0000FF"/>
                </a:solidFill>
                <a:latin typeface="Arial"/>
                <a:ea typeface="DejaVu Sans"/>
              </a:rPr>
              <a:t>L</a:t>
            </a:r>
            <a:r>
              <a:rPr kumimoji="0" lang="en-US" sz="2000" b="0" i="0" u="none" strike="noStrike" kern="1200" cap="none" spc="-1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</a:rPr>
              <a:t>inks 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</a:rPr>
              <a:t>between sleep and AD 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8" name="CustomShape 23"/>
          <p:cNvSpPr/>
          <p:nvPr/>
        </p:nvSpPr>
        <p:spPr>
          <a:xfrm>
            <a:off x="2634840" y="2516760"/>
            <a:ext cx="8699400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Sleep : not identified as a risk factor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</a:rPr>
              <a:t> 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for AD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Core sleep features not yet established. 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   </a:t>
            </a:r>
          </a:p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spc="-1" dirty="0">
              <a:solidFill>
                <a:srgbClr val="000000"/>
              </a:solidFill>
              <a:latin typeface="Arial"/>
            </a:endParaRPr>
          </a:p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080" marR="0" lvl="0" indent="-341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charset="2"/>
              <a:buChar char=""/>
              <a:tabLst/>
              <a:defRPr/>
            </a:pPr>
            <a:r>
              <a:rPr kumimoji="0" lang="en-US" sz="2000" b="1" i="1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</a:rPr>
              <a:t> </a:t>
            </a:r>
            <a:r>
              <a:rPr kumimoji="0" lang="en-US" sz="2400" b="1" i="1" u="none" strike="noStrike" kern="1200" cap="none" spc="-1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DejaVu Sans"/>
              </a:rPr>
              <a:t>Can we assess sleep – AD links in youth?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69" name="Image 32" descr="Une image contenant texte&#10;&#10;Description générée automatiquement"/>
          <p:cNvPicPr/>
          <p:nvPr/>
        </p:nvPicPr>
        <p:blipFill>
          <a:blip r:embed="rId4"/>
          <a:stretch/>
        </p:blipFill>
        <p:spPr>
          <a:xfrm>
            <a:off x="10607760" y="0"/>
            <a:ext cx="1677600" cy="515520"/>
          </a:xfrm>
          <a:prstGeom prst="rect">
            <a:avLst/>
          </a:prstGeom>
          <a:ln>
            <a:noFill/>
          </a:ln>
        </p:spPr>
      </p:pic>
      <p:sp>
        <p:nvSpPr>
          <p:cNvPr id="170" name="CustomShape 24"/>
          <p:cNvSpPr/>
          <p:nvPr/>
        </p:nvSpPr>
        <p:spPr>
          <a:xfrm>
            <a:off x="2750400" y="673200"/>
            <a:ext cx="79232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</a:rPr>
              <a:t>Sleep and AD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1" name="CustomShape 25"/>
          <p:cNvSpPr/>
          <p:nvPr/>
        </p:nvSpPr>
        <p:spPr>
          <a:xfrm>
            <a:off x="5337000" y="3429000"/>
            <a:ext cx="905400" cy="870284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26"/>
          <p:cNvSpPr/>
          <p:nvPr/>
        </p:nvSpPr>
        <p:spPr>
          <a:xfrm>
            <a:off x="-120960" y="64904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0A735-0C07-4B5F-93AF-6AF561202D32}" type="slidenum">
              <a: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  <a:ea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"/>
          <p:cNvGrpSpPr/>
          <p:nvPr/>
        </p:nvGrpSpPr>
        <p:grpSpPr>
          <a:xfrm>
            <a:off x="744480" y="0"/>
            <a:ext cx="11445840" cy="6856200"/>
            <a:chOff x="744480" y="0"/>
            <a:chExt cx="11445840" cy="6856200"/>
          </a:xfrm>
        </p:grpSpPr>
        <p:sp>
          <p:nvSpPr>
            <p:cNvPr id="174" name="CustomShape 2"/>
            <p:cNvSpPr/>
            <p:nvPr/>
          </p:nvSpPr>
          <p:spPr>
            <a:xfrm>
              <a:off x="744480" y="0"/>
              <a:ext cx="1144584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" name="CustomShape 3"/>
            <p:cNvSpPr/>
            <p:nvPr/>
          </p:nvSpPr>
          <p:spPr>
            <a:xfrm>
              <a:off x="1102356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" name="CustomShape 4"/>
            <p:cNvSpPr/>
            <p:nvPr/>
          </p:nvSpPr>
          <p:spPr>
            <a:xfrm rot="16200000">
              <a:off x="10870560" y="3232440"/>
              <a:ext cx="1990440" cy="394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Introduction</a:t>
              </a:r>
              <a:endParaRPr kumimoji="0" lang="en-US" sz="20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77" name="Picture 41"/>
            <p:cNvPicPr/>
            <p:nvPr/>
          </p:nvPicPr>
          <p:blipFill>
            <a:blip r:embed="rId3"/>
            <a:stretch/>
          </p:blipFill>
          <p:spPr>
            <a:xfrm rot="16200000">
              <a:off x="1113228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8" name="Group 5"/>
          <p:cNvGrpSpPr/>
          <p:nvPr/>
        </p:nvGrpSpPr>
        <p:grpSpPr>
          <a:xfrm>
            <a:off x="-7496640" y="11160"/>
            <a:ext cx="9572400" cy="6856200"/>
            <a:chOff x="-7496640" y="11160"/>
            <a:chExt cx="9572400" cy="6856200"/>
          </a:xfrm>
        </p:grpSpPr>
        <p:sp>
          <p:nvSpPr>
            <p:cNvPr id="179" name="CustomShape 6"/>
            <p:cNvSpPr/>
            <p:nvPr/>
          </p:nvSpPr>
          <p:spPr>
            <a:xfrm>
              <a:off x="-7496640" y="11160"/>
              <a:ext cx="9572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" name="CustomShape 7"/>
            <p:cNvSpPr/>
            <p:nvPr/>
          </p:nvSpPr>
          <p:spPr>
            <a:xfrm>
              <a:off x="909000" y="234864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" name="CustomShape 8"/>
            <p:cNvSpPr/>
            <p:nvPr/>
          </p:nvSpPr>
          <p:spPr>
            <a:xfrm rot="16200000">
              <a:off x="755640" y="330444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Participants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82" name="Picture 82"/>
            <p:cNvPicPr/>
            <p:nvPr/>
          </p:nvPicPr>
          <p:blipFill>
            <a:blip r:embed="rId3"/>
            <a:stretch/>
          </p:blipFill>
          <p:spPr>
            <a:xfrm rot="16200000">
              <a:off x="1004040" y="326052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3" name="Group 9"/>
          <p:cNvGrpSpPr/>
          <p:nvPr/>
        </p:nvGrpSpPr>
        <p:grpSpPr>
          <a:xfrm>
            <a:off x="-8395920" y="-10800"/>
            <a:ext cx="9959400" cy="6856200"/>
            <a:chOff x="-8395920" y="-10800"/>
            <a:chExt cx="9959400" cy="6856200"/>
          </a:xfrm>
        </p:grpSpPr>
        <p:sp>
          <p:nvSpPr>
            <p:cNvPr id="184" name="CustomShape 10"/>
            <p:cNvSpPr/>
            <p:nvPr/>
          </p:nvSpPr>
          <p:spPr>
            <a:xfrm>
              <a:off x="-8395920" y="-10800"/>
              <a:ext cx="9959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" name="CustomShape 11"/>
            <p:cNvSpPr/>
            <p:nvPr/>
          </p:nvSpPr>
          <p:spPr>
            <a:xfrm>
              <a:off x="396720" y="23266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" name="CustomShape 12"/>
            <p:cNvSpPr/>
            <p:nvPr/>
          </p:nvSpPr>
          <p:spPr>
            <a:xfrm rot="16200000">
              <a:off x="226800" y="328248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Overview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87" name="Picture 46"/>
            <p:cNvPicPr/>
            <p:nvPr/>
          </p:nvPicPr>
          <p:blipFill>
            <a:blip r:embed="rId3"/>
            <a:stretch/>
          </p:blipFill>
          <p:spPr>
            <a:xfrm rot="16200000">
              <a:off x="497880" y="32385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8" name="CustomShape 13"/>
          <p:cNvSpPr/>
          <p:nvPr/>
        </p:nvSpPr>
        <p:spPr>
          <a:xfrm>
            <a:off x="-7962120" y="0"/>
            <a:ext cx="5779440" cy="68562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6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9" name="Group 14"/>
          <p:cNvGrpSpPr/>
          <p:nvPr/>
        </p:nvGrpSpPr>
        <p:grpSpPr>
          <a:xfrm>
            <a:off x="-7638480" y="0"/>
            <a:ext cx="8690760" cy="6856200"/>
            <a:chOff x="-7638480" y="0"/>
            <a:chExt cx="8690760" cy="6856200"/>
          </a:xfrm>
        </p:grpSpPr>
        <p:sp>
          <p:nvSpPr>
            <p:cNvPr id="190" name="CustomShape 15"/>
            <p:cNvSpPr/>
            <p:nvPr/>
          </p:nvSpPr>
          <p:spPr>
            <a:xfrm>
              <a:off x="-7638480" y="0"/>
              <a:ext cx="8690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" name="CustomShape 16"/>
            <p:cNvSpPr/>
            <p:nvPr/>
          </p:nvSpPr>
          <p:spPr>
            <a:xfrm>
              <a:off x="-11448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" name="CustomShape 17"/>
            <p:cNvSpPr/>
            <p:nvPr/>
          </p:nvSpPr>
          <p:spPr>
            <a:xfrm rot="16200000">
              <a:off x="-265680" y="3323880"/>
              <a:ext cx="1990440" cy="379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Work Packages</a:t>
              </a:r>
              <a:endParaRPr kumimoji="0" lang="en-US" sz="19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93" name="Picture 88"/>
            <p:cNvPicPr/>
            <p:nvPr/>
          </p:nvPicPr>
          <p:blipFill>
            <a:blip r:embed="rId3"/>
            <a:stretch/>
          </p:blipFill>
          <p:spPr>
            <a:xfrm rot="16200000">
              <a:off x="-1476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9" name="CustomShape 22"/>
          <p:cNvSpPr/>
          <p:nvPr/>
        </p:nvSpPr>
        <p:spPr>
          <a:xfrm>
            <a:off x="2589840" y="2959560"/>
            <a:ext cx="849672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-1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</a:rPr>
              <a:t>Mutations leading to EOAD:</a:t>
            </a:r>
            <a:endParaRPr kumimoji="0" lang="en-US" sz="27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0" name="CustomShape 23"/>
          <p:cNvSpPr/>
          <p:nvPr/>
        </p:nvSpPr>
        <p:spPr>
          <a:xfrm>
            <a:off x="2900160" y="3917160"/>
            <a:ext cx="2015280" cy="20152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24"/>
          <p:cNvSpPr/>
          <p:nvPr/>
        </p:nvSpPr>
        <p:spPr>
          <a:xfrm>
            <a:off x="5598000" y="3888000"/>
            <a:ext cx="2073600" cy="207360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25"/>
          <p:cNvSpPr/>
          <p:nvPr/>
        </p:nvSpPr>
        <p:spPr>
          <a:xfrm>
            <a:off x="8367480" y="3882960"/>
            <a:ext cx="2083680" cy="2083680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3" name="Group 26"/>
          <p:cNvGrpSpPr/>
          <p:nvPr/>
        </p:nvGrpSpPr>
        <p:grpSpPr>
          <a:xfrm>
            <a:off x="2981160" y="3882960"/>
            <a:ext cx="660960" cy="521280"/>
            <a:chOff x="2981160" y="3882960"/>
            <a:chExt cx="660960" cy="521280"/>
          </a:xfrm>
        </p:grpSpPr>
        <p:sp>
          <p:nvSpPr>
            <p:cNvPr id="204" name="CustomShape 27"/>
            <p:cNvSpPr/>
            <p:nvPr/>
          </p:nvSpPr>
          <p:spPr>
            <a:xfrm>
              <a:off x="3044880" y="3882960"/>
              <a:ext cx="521280" cy="5212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" name="CustomShape 28"/>
            <p:cNvSpPr/>
            <p:nvPr/>
          </p:nvSpPr>
          <p:spPr>
            <a:xfrm>
              <a:off x="2981160" y="3913560"/>
              <a:ext cx="66096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1" normalizeH="0" baseline="0" noProof="0">
                  <a:ln>
                    <a:noFill/>
                  </a:ln>
                  <a:solidFill>
                    <a:srgbClr val="E6E7E9"/>
                  </a:solidFill>
                  <a:effectLst/>
                  <a:uLnTx/>
                  <a:uFillTx/>
                  <a:latin typeface="Tw Cen MT"/>
                  <a:ea typeface="DejaVu Sans"/>
                </a:rPr>
                <a:t>01</a:t>
              </a:r>
              <a:endPara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06" name="Group 29"/>
          <p:cNvGrpSpPr/>
          <p:nvPr/>
        </p:nvGrpSpPr>
        <p:grpSpPr>
          <a:xfrm>
            <a:off x="5669280" y="3882960"/>
            <a:ext cx="660960" cy="521280"/>
            <a:chOff x="5669280" y="3882960"/>
            <a:chExt cx="660960" cy="521280"/>
          </a:xfrm>
        </p:grpSpPr>
        <p:sp>
          <p:nvSpPr>
            <p:cNvPr id="207" name="CustomShape 30"/>
            <p:cNvSpPr/>
            <p:nvPr/>
          </p:nvSpPr>
          <p:spPr>
            <a:xfrm>
              <a:off x="5738760" y="3882960"/>
              <a:ext cx="521280" cy="52128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" name="CustomShape 31"/>
            <p:cNvSpPr/>
            <p:nvPr/>
          </p:nvSpPr>
          <p:spPr>
            <a:xfrm>
              <a:off x="5669280" y="3913560"/>
              <a:ext cx="66096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1" normalizeH="0" baseline="0" noProof="0">
                  <a:ln>
                    <a:noFill/>
                  </a:ln>
                  <a:solidFill>
                    <a:srgbClr val="E6E7E9"/>
                  </a:solidFill>
                  <a:effectLst/>
                  <a:uLnTx/>
                  <a:uFillTx/>
                  <a:latin typeface="Tw Cen MT"/>
                  <a:ea typeface="DejaVu Sans"/>
                </a:rPr>
                <a:t>02</a:t>
              </a:r>
              <a:endPara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09" name="Group 32"/>
          <p:cNvGrpSpPr/>
          <p:nvPr/>
        </p:nvGrpSpPr>
        <p:grpSpPr>
          <a:xfrm>
            <a:off x="8423280" y="3890520"/>
            <a:ext cx="660960" cy="506160"/>
            <a:chOff x="8423280" y="3890520"/>
            <a:chExt cx="660960" cy="506160"/>
          </a:xfrm>
        </p:grpSpPr>
        <p:sp>
          <p:nvSpPr>
            <p:cNvPr id="210" name="CustomShape 33"/>
            <p:cNvSpPr/>
            <p:nvPr/>
          </p:nvSpPr>
          <p:spPr>
            <a:xfrm>
              <a:off x="8500680" y="3890520"/>
              <a:ext cx="506160" cy="50616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" name="CustomShape 34"/>
            <p:cNvSpPr/>
            <p:nvPr/>
          </p:nvSpPr>
          <p:spPr>
            <a:xfrm>
              <a:off x="8423280" y="3913560"/>
              <a:ext cx="66096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1" normalizeH="0" baseline="0" noProof="0">
                  <a:ln>
                    <a:noFill/>
                  </a:ln>
                  <a:solidFill>
                    <a:srgbClr val="E6E7E9"/>
                  </a:solidFill>
                  <a:effectLst/>
                  <a:uLnTx/>
                  <a:uFillTx/>
                  <a:latin typeface="Tw Cen MT"/>
                  <a:ea typeface="DejaVu Sans"/>
                </a:rPr>
                <a:t>03</a:t>
              </a:r>
              <a:endPara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12" name="Group 35"/>
          <p:cNvGrpSpPr/>
          <p:nvPr/>
        </p:nvGrpSpPr>
        <p:grpSpPr>
          <a:xfrm>
            <a:off x="2467440" y="5943960"/>
            <a:ext cx="3046320" cy="862560"/>
            <a:chOff x="2467440" y="5943960"/>
            <a:chExt cx="3046320" cy="862560"/>
          </a:xfrm>
        </p:grpSpPr>
        <p:sp>
          <p:nvSpPr>
            <p:cNvPr id="213" name="CustomShape 36"/>
            <p:cNvSpPr/>
            <p:nvPr/>
          </p:nvSpPr>
          <p:spPr>
            <a:xfrm>
              <a:off x="2669040" y="5943960"/>
              <a:ext cx="2643120" cy="821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1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DejaVu Sans"/>
                </a:rPr>
                <a:t>Amyloid Precursor Protein</a:t>
              </a:r>
              <a:endPara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4" name="CustomShape 37"/>
            <p:cNvSpPr/>
            <p:nvPr/>
          </p:nvSpPr>
          <p:spPr>
            <a:xfrm>
              <a:off x="2669040" y="6070320"/>
              <a:ext cx="2643120" cy="367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38"/>
            <p:cNvSpPr/>
            <p:nvPr/>
          </p:nvSpPr>
          <p:spPr>
            <a:xfrm>
              <a:off x="2467440" y="6438960"/>
              <a:ext cx="3046320" cy="367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6" name="Group 39"/>
          <p:cNvGrpSpPr/>
          <p:nvPr/>
        </p:nvGrpSpPr>
        <p:grpSpPr>
          <a:xfrm>
            <a:off x="5098680" y="5943960"/>
            <a:ext cx="3046320" cy="1173960"/>
            <a:chOff x="5098680" y="5943960"/>
            <a:chExt cx="3046320" cy="1173960"/>
          </a:xfrm>
        </p:grpSpPr>
        <p:sp>
          <p:nvSpPr>
            <p:cNvPr id="217" name="CustomShape 40"/>
            <p:cNvSpPr/>
            <p:nvPr/>
          </p:nvSpPr>
          <p:spPr>
            <a:xfrm>
              <a:off x="5300640" y="5943960"/>
              <a:ext cx="264312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1" normalizeH="0" baseline="0" noProof="0">
                  <a:ln>
                    <a:noFill/>
                  </a:ln>
                  <a:solidFill>
                    <a:srgbClr val="03A1A4"/>
                  </a:solidFill>
                  <a:effectLst/>
                  <a:uLnTx/>
                  <a:uFillTx/>
                  <a:latin typeface="Arial"/>
                  <a:ea typeface="DejaVu Sans"/>
                </a:rPr>
                <a:t>Presenilin1</a:t>
              </a:r>
              <a:endPara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8" name="CustomShape 41"/>
            <p:cNvSpPr/>
            <p:nvPr/>
          </p:nvSpPr>
          <p:spPr>
            <a:xfrm>
              <a:off x="5300640" y="6381720"/>
              <a:ext cx="2643120" cy="367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42"/>
            <p:cNvSpPr/>
            <p:nvPr/>
          </p:nvSpPr>
          <p:spPr>
            <a:xfrm>
              <a:off x="5098680" y="6750360"/>
              <a:ext cx="3046320" cy="367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0" name="Group 43"/>
          <p:cNvGrpSpPr/>
          <p:nvPr/>
        </p:nvGrpSpPr>
        <p:grpSpPr>
          <a:xfrm>
            <a:off x="7824960" y="5987880"/>
            <a:ext cx="3046320" cy="1173960"/>
            <a:chOff x="7824960" y="5987880"/>
            <a:chExt cx="3046320" cy="1173960"/>
          </a:xfrm>
        </p:grpSpPr>
        <p:sp>
          <p:nvSpPr>
            <p:cNvPr id="221" name="CustomShape 44"/>
            <p:cNvSpPr/>
            <p:nvPr/>
          </p:nvSpPr>
          <p:spPr>
            <a:xfrm>
              <a:off x="8026920" y="5987880"/>
              <a:ext cx="264312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1" normalizeH="0" baseline="0" noProof="0">
                  <a:ln>
                    <a:noFill/>
                  </a:ln>
                  <a:solidFill>
                    <a:srgbClr val="5D7373"/>
                  </a:solidFill>
                  <a:effectLst/>
                  <a:uLnTx/>
                  <a:uFillTx/>
                  <a:latin typeface="Arial"/>
                  <a:ea typeface="DejaVu Sans"/>
                </a:rPr>
                <a:t>Presenilin2</a:t>
              </a:r>
              <a:endParaRPr kumimoji="0" lang="en-US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2" name="CustomShape 45"/>
            <p:cNvSpPr/>
            <p:nvPr/>
          </p:nvSpPr>
          <p:spPr>
            <a:xfrm>
              <a:off x="8026920" y="6425640"/>
              <a:ext cx="2643120" cy="367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46"/>
            <p:cNvSpPr/>
            <p:nvPr/>
          </p:nvSpPr>
          <p:spPr>
            <a:xfrm>
              <a:off x="7824960" y="6794280"/>
              <a:ext cx="3046320" cy="367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47"/>
          <p:cNvSpPr/>
          <p:nvPr/>
        </p:nvSpPr>
        <p:spPr>
          <a:xfrm>
            <a:off x="3102120" y="4633200"/>
            <a:ext cx="1546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8" normalizeH="0" baseline="0" noProof="0">
                <a:ln>
                  <a:noFill/>
                </a:ln>
                <a:solidFill>
                  <a:srgbClr val="FEFEFD"/>
                </a:solidFill>
                <a:effectLst/>
                <a:uLnTx/>
                <a:uFillTx/>
                <a:latin typeface="Arial"/>
                <a:ea typeface="DejaVu Sans"/>
              </a:rPr>
              <a:t>APP</a:t>
            </a:r>
            <a:endParaRPr kumimoji="0" lang="en-US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5" name="CustomShape 48"/>
          <p:cNvSpPr/>
          <p:nvPr/>
        </p:nvSpPr>
        <p:spPr>
          <a:xfrm>
            <a:off x="5861880" y="4633200"/>
            <a:ext cx="1534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8" normalizeH="0" baseline="0" noProof="0">
                <a:ln>
                  <a:noFill/>
                </a:ln>
                <a:solidFill>
                  <a:srgbClr val="FEFEFD"/>
                </a:solidFill>
                <a:effectLst/>
                <a:uLnTx/>
                <a:uFillTx/>
                <a:latin typeface="Arial"/>
                <a:ea typeface="DejaVu Sans"/>
              </a:rPr>
              <a:t>PSEN1</a:t>
            </a:r>
            <a:endParaRPr kumimoji="0" lang="en-US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6" name="CustomShape 49"/>
          <p:cNvSpPr/>
          <p:nvPr/>
        </p:nvSpPr>
        <p:spPr>
          <a:xfrm>
            <a:off x="8669520" y="4633200"/>
            <a:ext cx="1546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8" normalizeH="0" baseline="0" noProof="0">
                <a:ln>
                  <a:noFill/>
                </a:ln>
                <a:solidFill>
                  <a:srgbClr val="FEFEFD"/>
                </a:solidFill>
                <a:effectLst/>
                <a:uLnTx/>
                <a:uFillTx/>
                <a:latin typeface="Arial"/>
                <a:ea typeface="DejaVu Sans"/>
              </a:rPr>
              <a:t>PSEN2</a:t>
            </a:r>
            <a:endParaRPr kumimoji="0" lang="en-US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7" name="CustomShape 50"/>
          <p:cNvSpPr/>
          <p:nvPr/>
        </p:nvSpPr>
        <p:spPr>
          <a:xfrm>
            <a:off x="2727000" y="858240"/>
            <a:ext cx="77241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</a:rPr>
              <a:t>Genetic Mutations lead to Early Onset AD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8" name="Image 67" descr="Une image contenant texte&#10;&#10;Description générée automatiquement"/>
          <p:cNvPicPr/>
          <p:nvPr/>
        </p:nvPicPr>
        <p:blipFill>
          <a:blip r:embed="rId4"/>
          <a:stretch/>
        </p:blipFill>
        <p:spPr>
          <a:xfrm>
            <a:off x="10607760" y="0"/>
            <a:ext cx="1677600" cy="515520"/>
          </a:xfrm>
          <a:prstGeom prst="rect">
            <a:avLst/>
          </a:prstGeom>
          <a:ln>
            <a:noFill/>
          </a:ln>
        </p:spPr>
      </p:pic>
      <p:sp>
        <p:nvSpPr>
          <p:cNvPr id="229" name="CustomShape 51"/>
          <p:cNvSpPr/>
          <p:nvPr/>
        </p:nvSpPr>
        <p:spPr>
          <a:xfrm>
            <a:off x="2565000" y="1581480"/>
            <a:ext cx="537840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~ 100% certainty of EOAD</a:t>
            </a:r>
            <a:endParaRPr kumimoji="0" lang="en-US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1% of AD cases</a:t>
            </a:r>
            <a:endParaRPr kumimoji="0" lang="en-US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Neuropathology very similar to all AD cases</a:t>
            </a:r>
            <a:endParaRPr kumimoji="0" lang="en-US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0" name="CustomShape 52"/>
          <p:cNvSpPr/>
          <p:nvPr/>
        </p:nvSpPr>
        <p:spPr>
          <a:xfrm>
            <a:off x="-60120" y="648216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0A623-16FE-4716-91F8-70D70ABB4274}" type="slidenum">
              <a: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  <a:ea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1"/>
          <p:cNvGrpSpPr/>
          <p:nvPr/>
        </p:nvGrpSpPr>
        <p:grpSpPr>
          <a:xfrm>
            <a:off x="771120" y="-1080"/>
            <a:ext cx="11445840" cy="6856200"/>
            <a:chOff x="771120" y="-1080"/>
            <a:chExt cx="11445840" cy="6856200"/>
          </a:xfrm>
        </p:grpSpPr>
        <p:sp>
          <p:nvSpPr>
            <p:cNvPr id="262" name="CustomShape 2"/>
            <p:cNvSpPr/>
            <p:nvPr/>
          </p:nvSpPr>
          <p:spPr>
            <a:xfrm>
              <a:off x="771120" y="-1080"/>
              <a:ext cx="1144584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" name="CustomShape 3"/>
            <p:cNvSpPr/>
            <p:nvPr/>
          </p:nvSpPr>
          <p:spPr>
            <a:xfrm>
              <a:off x="11050200" y="233640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" name="CustomShape 4"/>
            <p:cNvSpPr/>
            <p:nvPr/>
          </p:nvSpPr>
          <p:spPr>
            <a:xfrm rot="16200000">
              <a:off x="10896840" y="320832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Introduction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265" name="Picture 58"/>
            <p:cNvPicPr/>
            <p:nvPr/>
          </p:nvPicPr>
          <p:blipFill>
            <a:blip r:embed="rId3"/>
            <a:stretch/>
          </p:blipFill>
          <p:spPr>
            <a:xfrm rot="16200000">
              <a:off x="11158920" y="324828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6" name="Group 5"/>
          <p:cNvGrpSpPr/>
          <p:nvPr/>
        </p:nvGrpSpPr>
        <p:grpSpPr>
          <a:xfrm>
            <a:off x="-7598520" y="9360"/>
            <a:ext cx="9959400" cy="6856200"/>
            <a:chOff x="-7598520" y="9360"/>
            <a:chExt cx="9959400" cy="6856200"/>
          </a:xfrm>
        </p:grpSpPr>
        <p:sp>
          <p:nvSpPr>
            <p:cNvPr id="267" name="CustomShape 6"/>
            <p:cNvSpPr/>
            <p:nvPr/>
          </p:nvSpPr>
          <p:spPr>
            <a:xfrm>
              <a:off x="-7598520" y="9360"/>
              <a:ext cx="9959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" name="CustomShape 7"/>
            <p:cNvSpPr/>
            <p:nvPr/>
          </p:nvSpPr>
          <p:spPr>
            <a:xfrm>
              <a:off x="1023120" y="234684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" name="CustomShape 8"/>
            <p:cNvSpPr/>
            <p:nvPr/>
          </p:nvSpPr>
          <p:spPr>
            <a:xfrm rot="16200000">
              <a:off x="853200" y="330228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Overview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270" name="Picture 46"/>
            <p:cNvPicPr/>
            <p:nvPr/>
          </p:nvPicPr>
          <p:blipFill>
            <a:blip r:embed="rId3"/>
            <a:stretch/>
          </p:blipFill>
          <p:spPr>
            <a:xfrm rot="16200000">
              <a:off x="1124280" y="325872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1" name="Group 9"/>
          <p:cNvGrpSpPr/>
          <p:nvPr/>
        </p:nvGrpSpPr>
        <p:grpSpPr>
          <a:xfrm>
            <a:off x="2155680" y="360"/>
            <a:ext cx="9572400" cy="6856200"/>
            <a:chOff x="2155680" y="360"/>
            <a:chExt cx="9572400" cy="6856200"/>
          </a:xfrm>
        </p:grpSpPr>
        <p:sp>
          <p:nvSpPr>
            <p:cNvPr id="272" name="CustomShape 10"/>
            <p:cNvSpPr/>
            <p:nvPr/>
          </p:nvSpPr>
          <p:spPr>
            <a:xfrm>
              <a:off x="2155680" y="360"/>
              <a:ext cx="9572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" name="CustomShape 11"/>
            <p:cNvSpPr/>
            <p:nvPr/>
          </p:nvSpPr>
          <p:spPr>
            <a:xfrm>
              <a:off x="10561320" y="233784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" name="CustomShape 12"/>
            <p:cNvSpPr/>
            <p:nvPr/>
          </p:nvSpPr>
          <p:spPr>
            <a:xfrm rot="16200000">
              <a:off x="10407600" y="329364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Participants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275" name="Picture 68"/>
            <p:cNvPicPr/>
            <p:nvPr/>
          </p:nvPicPr>
          <p:blipFill>
            <a:blip r:embed="rId3"/>
            <a:stretch/>
          </p:blipFill>
          <p:spPr>
            <a:xfrm rot="16200000">
              <a:off x="10656360" y="324972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6" name="CustomShape 13"/>
          <p:cNvSpPr/>
          <p:nvPr/>
        </p:nvSpPr>
        <p:spPr>
          <a:xfrm>
            <a:off x="-7962120" y="0"/>
            <a:ext cx="5779440" cy="68562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6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7" name="Group 14"/>
          <p:cNvGrpSpPr/>
          <p:nvPr/>
        </p:nvGrpSpPr>
        <p:grpSpPr>
          <a:xfrm>
            <a:off x="-7022880" y="-5400"/>
            <a:ext cx="8690760" cy="6856200"/>
            <a:chOff x="-7022880" y="-5400"/>
            <a:chExt cx="8690760" cy="6856200"/>
          </a:xfrm>
        </p:grpSpPr>
        <p:sp>
          <p:nvSpPr>
            <p:cNvPr id="278" name="CustomShape 15"/>
            <p:cNvSpPr/>
            <p:nvPr/>
          </p:nvSpPr>
          <p:spPr>
            <a:xfrm>
              <a:off x="-7022880" y="-5400"/>
              <a:ext cx="8690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9" name="CustomShape 16"/>
            <p:cNvSpPr/>
            <p:nvPr/>
          </p:nvSpPr>
          <p:spPr>
            <a:xfrm>
              <a:off x="501120" y="23320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" name="CustomShape 17"/>
            <p:cNvSpPr/>
            <p:nvPr/>
          </p:nvSpPr>
          <p:spPr>
            <a:xfrm rot="16200000">
              <a:off x="348120" y="3318480"/>
              <a:ext cx="1990440" cy="379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Work Packages</a:t>
              </a:r>
              <a:endParaRPr kumimoji="0" lang="en-US" sz="19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281" name="Picture 74"/>
            <p:cNvPicPr/>
            <p:nvPr/>
          </p:nvPicPr>
          <p:blipFill>
            <a:blip r:embed="rId3"/>
            <a:stretch/>
          </p:blipFill>
          <p:spPr>
            <a:xfrm rot="16200000">
              <a:off x="599040" y="32439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7" name="CustomShape 22"/>
          <p:cNvSpPr/>
          <p:nvPr/>
        </p:nvSpPr>
        <p:spPr>
          <a:xfrm>
            <a:off x="2388240" y="1354680"/>
            <a:ext cx="7069320" cy="4707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440" marR="0" lvl="0" indent="-341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</a:rPr>
              <a:t>40 EOAD mutation carriers (APP, PSEN1, PSEN2) 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440" marR="0" lvl="0" indent="-341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</a:rPr>
              <a:t>40 non-carriers (Control group)</a:t>
            </a: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</a:rPr>
              <a:t> 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[matched for sex, age and education]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080" marR="0" lvl="0" indent="-341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18-45 years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080" marR="0" lvl="0" indent="-341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-1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Arial"/>
                <a:ea typeface="DejaVu Sans"/>
              </a:rPr>
              <a:t>Exclusion criteria: 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080" marR="0" lvl="0" indent="-341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Body mass index &gt; 30 and &lt;18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080" marR="0" lvl="0" indent="-341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Depression, anxiety, addiction, other neurologic/ psychiatric disorders 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080" marR="0" lvl="0" indent="-341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Untreated diabetes, hyper/hypo tension/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thyroidism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080" marR="0" lvl="0" indent="-341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Cognitive impairment</a:t>
            </a: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8" name="CustomShape 23"/>
          <p:cNvSpPr/>
          <p:nvPr/>
        </p:nvSpPr>
        <p:spPr>
          <a:xfrm>
            <a:off x="2546280" y="477360"/>
            <a:ext cx="60940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</a:rPr>
              <a:t>Participants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89" name="Image 30" descr="Une image contenant texte&#10;&#10;Description générée automatiquement"/>
          <p:cNvPicPr/>
          <p:nvPr/>
        </p:nvPicPr>
        <p:blipFill>
          <a:blip r:embed="rId4"/>
          <a:stretch/>
        </p:blipFill>
        <p:spPr>
          <a:xfrm>
            <a:off x="9485280" y="0"/>
            <a:ext cx="1677600" cy="515520"/>
          </a:xfrm>
          <a:prstGeom prst="rect">
            <a:avLst/>
          </a:prstGeom>
          <a:ln>
            <a:noFill/>
          </a:ln>
        </p:spPr>
      </p:pic>
      <p:sp>
        <p:nvSpPr>
          <p:cNvPr id="290" name="CustomShape 24"/>
          <p:cNvSpPr/>
          <p:nvPr/>
        </p:nvSpPr>
        <p:spPr>
          <a:xfrm>
            <a:off x="-100440" y="65059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29948-1926-4558-9FA5-33959E6D2A2C}" type="slidenum">
              <a: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  <a:ea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1"/>
          <p:cNvGrpSpPr/>
          <p:nvPr/>
        </p:nvGrpSpPr>
        <p:grpSpPr>
          <a:xfrm>
            <a:off x="730800" y="0"/>
            <a:ext cx="11445840" cy="6856200"/>
            <a:chOff x="730800" y="0"/>
            <a:chExt cx="11445840" cy="6856200"/>
          </a:xfrm>
        </p:grpSpPr>
        <p:sp>
          <p:nvSpPr>
            <p:cNvPr id="292" name="CustomShape 2"/>
            <p:cNvSpPr/>
            <p:nvPr/>
          </p:nvSpPr>
          <p:spPr>
            <a:xfrm>
              <a:off x="730800" y="0"/>
              <a:ext cx="1144584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" name="CustomShape 3"/>
            <p:cNvSpPr/>
            <p:nvPr/>
          </p:nvSpPr>
          <p:spPr>
            <a:xfrm>
              <a:off x="1100988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" name="CustomShape 4"/>
            <p:cNvSpPr/>
            <p:nvPr/>
          </p:nvSpPr>
          <p:spPr>
            <a:xfrm rot="16200000">
              <a:off x="10856520" y="320940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Introduction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295" name="Picture 58"/>
            <p:cNvPicPr/>
            <p:nvPr/>
          </p:nvPicPr>
          <p:blipFill>
            <a:blip r:embed="rId2"/>
            <a:stretch/>
          </p:blipFill>
          <p:spPr>
            <a:xfrm rot="16200000">
              <a:off x="1111860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96" name="Group 5"/>
          <p:cNvGrpSpPr/>
          <p:nvPr/>
        </p:nvGrpSpPr>
        <p:grpSpPr>
          <a:xfrm>
            <a:off x="2152440" y="360"/>
            <a:ext cx="9572400" cy="6856200"/>
            <a:chOff x="2152440" y="360"/>
            <a:chExt cx="9572400" cy="6856200"/>
          </a:xfrm>
        </p:grpSpPr>
        <p:sp>
          <p:nvSpPr>
            <p:cNvPr id="297" name="CustomShape 6"/>
            <p:cNvSpPr/>
            <p:nvPr/>
          </p:nvSpPr>
          <p:spPr>
            <a:xfrm>
              <a:off x="2152440" y="360"/>
              <a:ext cx="9572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" name="CustomShape 7"/>
            <p:cNvSpPr/>
            <p:nvPr/>
          </p:nvSpPr>
          <p:spPr>
            <a:xfrm>
              <a:off x="10558080" y="233784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" name="CustomShape 8"/>
            <p:cNvSpPr/>
            <p:nvPr/>
          </p:nvSpPr>
          <p:spPr>
            <a:xfrm rot="16200000">
              <a:off x="10404360" y="329364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Participants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00" name="Picture 68"/>
            <p:cNvPicPr/>
            <p:nvPr/>
          </p:nvPicPr>
          <p:blipFill>
            <a:blip r:embed="rId2"/>
            <a:stretch/>
          </p:blipFill>
          <p:spPr>
            <a:xfrm rot="16200000">
              <a:off x="10653120" y="324972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1" name="Group 9"/>
          <p:cNvGrpSpPr/>
          <p:nvPr/>
        </p:nvGrpSpPr>
        <p:grpSpPr>
          <a:xfrm>
            <a:off x="1275120" y="-360"/>
            <a:ext cx="9959400" cy="6856200"/>
            <a:chOff x="1275120" y="-360"/>
            <a:chExt cx="9959400" cy="6856200"/>
          </a:xfrm>
        </p:grpSpPr>
        <p:sp>
          <p:nvSpPr>
            <p:cNvPr id="302" name="CustomShape 10"/>
            <p:cNvSpPr/>
            <p:nvPr/>
          </p:nvSpPr>
          <p:spPr>
            <a:xfrm>
              <a:off x="1275120" y="-360"/>
              <a:ext cx="9959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3" name="CustomShape 11"/>
            <p:cNvSpPr/>
            <p:nvPr/>
          </p:nvSpPr>
          <p:spPr>
            <a:xfrm>
              <a:off x="10067760" y="233712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12"/>
            <p:cNvSpPr/>
            <p:nvPr/>
          </p:nvSpPr>
          <p:spPr>
            <a:xfrm rot="16200000">
              <a:off x="9898200" y="329292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Overview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05" name="Picture 63"/>
            <p:cNvPicPr/>
            <p:nvPr/>
          </p:nvPicPr>
          <p:blipFill>
            <a:blip r:embed="rId2"/>
            <a:stretch/>
          </p:blipFill>
          <p:spPr>
            <a:xfrm rot="16200000">
              <a:off x="10169280" y="324864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6" name="CustomShape 13"/>
          <p:cNvSpPr/>
          <p:nvPr/>
        </p:nvSpPr>
        <p:spPr>
          <a:xfrm>
            <a:off x="-7962120" y="0"/>
            <a:ext cx="5779440" cy="68562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6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07" name="Group 14"/>
          <p:cNvGrpSpPr/>
          <p:nvPr/>
        </p:nvGrpSpPr>
        <p:grpSpPr>
          <a:xfrm>
            <a:off x="-7392960" y="-3240"/>
            <a:ext cx="8690760" cy="6856200"/>
            <a:chOff x="-7392960" y="-3240"/>
            <a:chExt cx="8690760" cy="6856200"/>
          </a:xfrm>
        </p:grpSpPr>
        <p:sp>
          <p:nvSpPr>
            <p:cNvPr id="308" name="CustomShape 15"/>
            <p:cNvSpPr/>
            <p:nvPr/>
          </p:nvSpPr>
          <p:spPr>
            <a:xfrm>
              <a:off x="-7392960" y="-3240"/>
              <a:ext cx="8690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" name="CustomShape 16"/>
            <p:cNvSpPr/>
            <p:nvPr/>
          </p:nvSpPr>
          <p:spPr>
            <a:xfrm>
              <a:off x="131040" y="233424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0" name="CustomShape 17"/>
            <p:cNvSpPr/>
            <p:nvPr/>
          </p:nvSpPr>
          <p:spPr>
            <a:xfrm rot="16200000">
              <a:off x="-20160" y="3320640"/>
              <a:ext cx="1990440" cy="379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Work Packages</a:t>
              </a:r>
              <a:endParaRPr kumimoji="0" lang="en-US" sz="19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11" name="Picture 74"/>
            <p:cNvPicPr/>
            <p:nvPr/>
          </p:nvPicPr>
          <p:blipFill>
            <a:blip r:embed="rId2"/>
            <a:stretch/>
          </p:blipFill>
          <p:spPr>
            <a:xfrm rot="16200000">
              <a:off x="229320" y="324612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7" name="CustomShape 22"/>
          <p:cNvSpPr/>
          <p:nvPr/>
        </p:nvSpPr>
        <p:spPr>
          <a:xfrm>
            <a:off x="2887920" y="394200"/>
            <a:ext cx="720684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</a:rPr>
              <a:t>3 complementary work packages (WPs)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8" name="Line 23"/>
          <p:cNvSpPr/>
          <p:nvPr/>
        </p:nvSpPr>
        <p:spPr>
          <a:xfrm>
            <a:off x="3489480" y="4045680"/>
            <a:ext cx="2446200" cy="0"/>
          </a:xfrm>
          <a:prstGeom prst="line">
            <a:avLst/>
          </a:prstGeom>
          <a:ln w="2844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19" name="Group 24"/>
          <p:cNvGrpSpPr/>
          <p:nvPr/>
        </p:nvGrpSpPr>
        <p:grpSpPr>
          <a:xfrm>
            <a:off x="3308760" y="3940560"/>
            <a:ext cx="209160" cy="209160"/>
            <a:chOff x="3308760" y="3940560"/>
            <a:chExt cx="209160" cy="209160"/>
          </a:xfrm>
        </p:grpSpPr>
        <p:sp>
          <p:nvSpPr>
            <p:cNvPr id="320" name="CustomShape 25"/>
            <p:cNvSpPr/>
            <p:nvPr/>
          </p:nvSpPr>
          <p:spPr>
            <a:xfrm>
              <a:off x="3308760" y="3940560"/>
              <a:ext cx="209160" cy="2091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" name="CustomShape 26"/>
            <p:cNvSpPr/>
            <p:nvPr/>
          </p:nvSpPr>
          <p:spPr>
            <a:xfrm>
              <a:off x="3339000" y="3970800"/>
              <a:ext cx="148680" cy="148680"/>
            </a:xfrm>
            <a:prstGeom prst="ellipse">
              <a:avLst/>
            </a:prstGeom>
            <a:solidFill>
              <a:srgbClr val="CD3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22" name="Line 27"/>
          <p:cNvSpPr/>
          <p:nvPr/>
        </p:nvSpPr>
        <p:spPr>
          <a:xfrm>
            <a:off x="6116400" y="4045680"/>
            <a:ext cx="2502720" cy="0"/>
          </a:xfrm>
          <a:prstGeom prst="line">
            <a:avLst/>
          </a:prstGeom>
          <a:ln w="2844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23" name="Group 28"/>
          <p:cNvGrpSpPr/>
          <p:nvPr/>
        </p:nvGrpSpPr>
        <p:grpSpPr>
          <a:xfrm>
            <a:off x="5935680" y="3940560"/>
            <a:ext cx="209160" cy="209160"/>
            <a:chOff x="5935680" y="3940560"/>
            <a:chExt cx="209160" cy="209160"/>
          </a:xfrm>
        </p:grpSpPr>
        <p:sp>
          <p:nvSpPr>
            <p:cNvPr id="324" name="CustomShape 29"/>
            <p:cNvSpPr/>
            <p:nvPr/>
          </p:nvSpPr>
          <p:spPr>
            <a:xfrm>
              <a:off x="5935680" y="3940560"/>
              <a:ext cx="209160" cy="2091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5" name="CustomShape 30"/>
            <p:cNvSpPr/>
            <p:nvPr/>
          </p:nvSpPr>
          <p:spPr>
            <a:xfrm>
              <a:off x="5965920" y="3970800"/>
              <a:ext cx="148680" cy="14868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26" name="Group 31"/>
          <p:cNvGrpSpPr/>
          <p:nvPr/>
        </p:nvGrpSpPr>
        <p:grpSpPr>
          <a:xfrm>
            <a:off x="8619120" y="3940560"/>
            <a:ext cx="209160" cy="209160"/>
            <a:chOff x="8619120" y="3940560"/>
            <a:chExt cx="209160" cy="209160"/>
          </a:xfrm>
        </p:grpSpPr>
        <p:sp>
          <p:nvSpPr>
            <p:cNvPr id="327" name="CustomShape 32"/>
            <p:cNvSpPr/>
            <p:nvPr/>
          </p:nvSpPr>
          <p:spPr>
            <a:xfrm>
              <a:off x="8619120" y="3940560"/>
              <a:ext cx="209160" cy="209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8" name="CustomShape 33"/>
            <p:cNvSpPr/>
            <p:nvPr/>
          </p:nvSpPr>
          <p:spPr>
            <a:xfrm>
              <a:off x="8649360" y="3970800"/>
              <a:ext cx="148680" cy="14868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29" name="CustomShape 34"/>
          <p:cNvSpPr/>
          <p:nvPr/>
        </p:nvSpPr>
        <p:spPr>
          <a:xfrm>
            <a:off x="2713320" y="4564800"/>
            <a:ext cx="2287080" cy="30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35"/>
          <p:cNvSpPr/>
          <p:nvPr/>
        </p:nvSpPr>
        <p:spPr>
          <a:xfrm>
            <a:off x="2281680" y="4131720"/>
            <a:ext cx="2287080" cy="16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CD3F9A"/>
                </a:solidFill>
                <a:effectLst/>
                <a:uLnTx/>
                <a:uFillTx/>
                <a:latin typeface="Arial"/>
                <a:ea typeface="DejaVu Sans"/>
              </a:rPr>
              <a:t>WP1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CD3F9A"/>
                </a:solidFill>
                <a:effectLst/>
                <a:uLnTx/>
                <a:uFillTx/>
                <a:latin typeface="Arial"/>
                <a:ea typeface="DejaVu Sans"/>
              </a:rPr>
              <a:t>Comparing sleep electrophysiology 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1" name="CustomShape 36"/>
          <p:cNvSpPr/>
          <p:nvPr/>
        </p:nvSpPr>
        <p:spPr>
          <a:xfrm>
            <a:off x="4902120" y="4564800"/>
            <a:ext cx="2287080" cy="30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37"/>
          <p:cNvSpPr/>
          <p:nvPr/>
        </p:nvSpPr>
        <p:spPr>
          <a:xfrm>
            <a:off x="4902120" y="4131720"/>
            <a:ext cx="2287080" cy="13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52CBBE"/>
                </a:solidFill>
                <a:effectLst/>
                <a:uLnTx/>
                <a:uFillTx/>
                <a:latin typeface="Arial"/>
                <a:ea typeface="DejaVu Sans"/>
              </a:rPr>
              <a:t>WP2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52CBBE"/>
                </a:solidFill>
                <a:effectLst/>
                <a:uLnTx/>
                <a:uFillTx/>
                <a:latin typeface="Arial"/>
                <a:ea typeface="DejaVu Sans"/>
              </a:rPr>
              <a:t>Comparing 7T MRI of LC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3" name="CustomShape 38"/>
          <p:cNvSpPr/>
          <p:nvPr/>
        </p:nvSpPr>
        <p:spPr>
          <a:xfrm>
            <a:off x="7597440" y="4564800"/>
            <a:ext cx="2287080" cy="30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39"/>
          <p:cNvSpPr/>
          <p:nvPr/>
        </p:nvSpPr>
        <p:spPr>
          <a:xfrm>
            <a:off x="7597440" y="4131720"/>
            <a:ext cx="2287080" cy="18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FEC630"/>
                </a:solidFill>
                <a:effectLst/>
                <a:uLnTx/>
                <a:uFillTx/>
                <a:latin typeface="Arial"/>
                <a:ea typeface="DejaVu Sans"/>
              </a:rPr>
              <a:t>WP3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FEC630"/>
                </a:solidFill>
                <a:effectLst/>
                <a:uLnTx/>
                <a:uFillTx/>
                <a:latin typeface="Arial"/>
                <a:ea typeface="DejaVu Sans"/>
              </a:rPr>
              <a:t>Mediation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FEC630"/>
                </a:solidFill>
                <a:effectLst/>
                <a:uLnTx/>
                <a:uFillTx/>
                <a:latin typeface="Tw Cen MT"/>
                <a:ea typeface="DejaVu Sans"/>
              </a:rPr>
              <a:t>LC mediates the sleep differences?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35" name="Group 40"/>
          <p:cNvGrpSpPr/>
          <p:nvPr/>
        </p:nvGrpSpPr>
        <p:grpSpPr>
          <a:xfrm>
            <a:off x="2490840" y="1915200"/>
            <a:ext cx="1801800" cy="1801440"/>
            <a:chOff x="2490840" y="1915200"/>
            <a:chExt cx="1801800" cy="1801440"/>
          </a:xfrm>
        </p:grpSpPr>
        <p:sp>
          <p:nvSpPr>
            <p:cNvPr id="336" name="CustomShape 41"/>
            <p:cNvSpPr/>
            <p:nvPr/>
          </p:nvSpPr>
          <p:spPr>
            <a:xfrm rot="8100000">
              <a:off x="2754720" y="2178720"/>
              <a:ext cx="1274040" cy="1274040"/>
            </a:xfrm>
            <a:prstGeom prst="teardrop">
              <a:avLst>
                <a:gd name="adj" fmla="val 109962"/>
              </a:avLst>
            </a:prstGeom>
            <a:solidFill>
              <a:srgbClr val="CD3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" name="CustomShape 42"/>
            <p:cNvSpPr/>
            <p:nvPr/>
          </p:nvSpPr>
          <p:spPr>
            <a:xfrm>
              <a:off x="2947680" y="2371680"/>
              <a:ext cx="887760" cy="88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38" name="Picture 117"/>
            <p:cNvPicPr/>
            <p:nvPr/>
          </p:nvPicPr>
          <p:blipFill>
            <a:blip r:embed="rId3"/>
            <a:stretch/>
          </p:blipFill>
          <p:spPr>
            <a:xfrm>
              <a:off x="3076920" y="2489400"/>
              <a:ext cx="625680" cy="6256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39" name="Group 43"/>
          <p:cNvGrpSpPr/>
          <p:nvPr/>
        </p:nvGrpSpPr>
        <p:grpSpPr>
          <a:xfrm>
            <a:off x="5136840" y="1915200"/>
            <a:ext cx="1801800" cy="1801440"/>
            <a:chOff x="5136840" y="1915200"/>
            <a:chExt cx="1801800" cy="1801440"/>
          </a:xfrm>
        </p:grpSpPr>
        <p:sp>
          <p:nvSpPr>
            <p:cNvPr id="340" name="CustomShape 44"/>
            <p:cNvSpPr/>
            <p:nvPr/>
          </p:nvSpPr>
          <p:spPr>
            <a:xfrm rot="8100000">
              <a:off x="5400720" y="2178720"/>
              <a:ext cx="1274040" cy="1274040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1" name="CustomShape 45"/>
            <p:cNvSpPr/>
            <p:nvPr/>
          </p:nvSpPr>
          <p:spPr>
            <a:xfrm>
              <a:off x="5593680" y="2371680"/>
              <a:ext cx="887760" cy="88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42" name="Picture 124"/>
            <p:cNvPicPr/>
            <p:nvPr/>
          </p:nvPicPr>
          <p:blipFill>
            <a:blip r:embed="rId4"/>
            <a:stretch/>
          </p:blipFill>
          <p:spPr>
            <a:xfrm>
              <a:off x="5722560" y="2484000"/>
              <a:ext cx="657360" cy="657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43" name="Group 46"/>
          <p:cNvGrpSpPr/>
          <p:nvPr/>
        </p:nvGrpSpPr>
        <p:grpSpPr>
          <a:xfrm>
            <a:off x="7813440" y="1915200"/>
            <a:ext cx="1801800" cy="1801440"/>
            <a:chOff x="7813440" y="1915200"/>
            <a:chExt cx="1801800" cy="1801440"/>
          </a:xfrm>
        </p:grpSpPr>
        <p:sp>
          <p:nvSpPr>
            <p:cNvPr id="344" name="CustomShape 47"/>
            <p:cNvSpPr/>
            <p:nvPr/>
          </p:nvSpPr>
          <p:spPr>
            <a:xfrm rot="8100000">
              <a:off x="8077320" y="2178720"/>
              <a:ext cx="1274040" cy="1274040"/>
            </a:xfrm>
            <a:prstGeom prst="teardrop">
              <a:avLst>
                <a:gd name="adj" fmla="val 10996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" name="CustomShape 48"/>
            <p:cNvSpPr/>
            <p:nvPr/>
          </p:nvSpPr>
          <p:spPr>
            <a:xfrm>
              <a:off x="8270640" y="2371680"/>
              <a:ext cx="887760" cy="887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46" name="Picture 131"/>
            <p:cNvPicPr/>
            <p:nvPr/>
          </p:nvPicPr>
          <p:blipFill>
            <a:blip r:embed="rId5"/>
            <a:stretch/>
          </p:blipFill>
          <p:spPr>
            <a:xfrm>
              <a:off x="8371800" y="2471040"/>
              <a:ext cx="682920" cy="6829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7" name="Image 81" descr="Une image contenant texte&#10;&#10;Description générée automatiquement"/>
          <p:cNvPicPr/>
          <p:nvPr/>
        </p:nvPicPr>
        <p:blipFill>
          <a:blip r:embed="rId6"/>
          <a:stretch/>
        </p:blipFill>
        <p:spPr>
          <a:xfrm>
            <a:off x="9429840" y="32040"/>
            <a:ext cx="1677600" cy="515520"/>
          </a:xfrm>
          <a:prstGeom prst="rect">
            <a:avLst/>
          </a:prstGeom>
          <a:ln>
            <a:noFill/>
          </a:ln>
        </p:spPr>
      </p:pic>
      <p:sp>
        <p:nvSpPr>
          <p:cNvPr id="348" name="CustomShape 49"/>
          <p:cNvSpPr/>
          <p:nvPr/>
        </p:nvSpPr>
        <p:spPr>
          <a:xfrm>
            <a:off x="-716400" y="64933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14069-F7D4-4A70-A935-3C4191BBC26A}" type="slidenum">
              <a: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  <a:ea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2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2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25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2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2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2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9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2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2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5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1"/>
          <p:cNvGrpSpPr/>
          <p:nvPr/>
        </p:nvGrpSpPr>
        <p:grpSpPr>
          <a:xfrm>
            <a:off x="249615" y="-7920"/>
            <a:ext cx="11445840" cy="6856200"/>
            <a:chOff x="744480" y="0"/>
            <a:chExt cx="11445840" cy="6856200"/>
          </a:xfrm>
        </p:grpSpPr>
        <p:sp>
          <p:nvSpPr>
            <p:cNvPr id="350" name="CustomShape 2"/>
            <p:cNvSpPr/>
            <p:nvPr/>
          </p:nvSpPr>
          <p:spPr>
            <a:xfrm>
              <a:off x="744480" y="0"/>
              <a:ext cx="1144584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" name="CustomShape 3"/>
            <p:cNvSpPr/>
            <p:nvPr/>
          </p:nvSpPr>
          <p:spPr>
            <a:xfrm>
              <a:off x="1102356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" name="CustomShape 4"/>
            <p:cNvSpPr/>
            <p:nvPr/>
          </p:nvSpPr>
          <p:spPr>
            <a:xfrm rot="16200000">
              <a:off x="10870200" y="320976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Introduction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53" name="Picture 58"/>
            <p:cNvPicPr/>
            <p:nvPr/>
          </p:nvPicPr>
          <p:blipFill>
            <a:blip r:embed="rId3"/>
            <a:stretch/>
          </p:blipFill>
          <p:spPr>
            <a:xfrm rot="16200000">
              <a:off x="1113228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54" name="Group 5"/>
          <p:cNvGrpSpPr/>
          <p:nvPr/>
        </p:nvGrpSpPr>
        <p:grpSpPr>
          <a:xfrm>
            <a:off x="1578195" y="9152"/>
            <a:ext cx="9572400" cy="6856200"/>
            <a:chOff x="2082960" y="8280"/>
            <a:chExt cx="9572400" cy="6856200"/>
          </a:xfrm>
        </p:grpSpPr>
        <p:sp>
          <p:nvSpPr>
            <p:cNvPr id="355" name="CustomShape 6"/>
            <p:cNvSpPr/>
            <p:nvPr/>
          </p:nvSpPr>
          <p:spPr>
            <a:xfrm>
              <a:off x="2082960" y="8280"/>
              <a:ext cx="9572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" name="CustomShape 7"/>
            <p:cNvSpPr/>
            <p:nvPr/>
          </p:nvSpPr>
          <p:spPr>
            <a:xfrm>
              <a:off x="10488600" y="234576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" name="CustomShape 8"/>
            <p:cNvSpPr/>
            <p:nvPr/>
          </p:nvSpPr>
          <p:spPr>
            <a:xfrm rot="16200000">
              <a:off x="10335240" y="330120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Participants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58" name="Picture 98"/>
            <p:cNvPicPr/>
            <p:nvPr/>
          </p:nvPicPr>
          <p:blipFill>
            <a:blip r:embed="rId3"/>
            <a:stretch/>
          </p:blipFill>
          <p:spPr>
            <a:xfrm rot="16200000">
              <a:off x="10583640" y="325764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59" name="Group 9"/>
          <p:cNvGrpSpPr/>
          <p:nvPr/>
        </p:nvGrpSpPr>
        <p:grpSpPr>
          <a:xfrm>
            <a:off x="572656" y="9152"/>
            <a:ext cx="9959760" cy="6856200"/>
            <a:chOff x="1132200" y="8280"/>
            <a:chExt cx="9959760" cy="6856200"/>
          </a:xfrm>
        </p:grpSpPr>
        <p:sp>
          <p:nvSpPr>
            <p:cNvPr id="360" name="CustomShape 10"/>
            <p:cNvSpPr/>
            <p:nvPr/>
          </p:nvSpPr>
          <p:spPr>
            <a:xfrm>
              <a:off x="1132200" y="8280"/>
              <a:ext cx="9959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" name="CustomShape 11"/>
            <p:cNvSpPr/>
            <p:nvPr/>
          </p:nvSpPr>
          <p:spPr>
            <a:xfrm>
              <a:off x="9925200" y="234576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" name="CustomShape 12"/>
            <p:cNvSpPr/>
            <p:nvPr/>
          </p:nvSpPr>
          <p:spPr>
            <a:xfrm rot="16200000">
              <a:off x="9754920" y="330120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Overview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63" name="Picture 63"/>
            <p:cNvPicPr/>
            <p:nvPr/>
          </p:nvPicPr>
          <p:blipFill>
            <a:blip r:embed="rId3"/>
            <a:stretch/>
          </p:blipFill>
          <p:spPr>
            <a:xfrm rot="16200000">
              <a:off x="10026360" y="325764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4" name="CustomShape 13"/>
          <p:cNvSpPr/>
          <p:nvPr/>
        </p:nvSpPr>
        <p:spPr>
          <a:xfrm>
            <a:off x="-7962120" y="0"/>
            <a:ext cx="5779440" cy="68562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6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65" name="Group 14"/>
          <p:cNvGrpSpPr/>
          <p:nvPr/>
        </p:nvGrpSpPr>
        <p:grpSpPr>
          <a:xfrm>
            <a:off x="993157" y="1800"/>
            <a:ext cx="8690760" cy="6856200"/>
            <a:chOff x="1740240" y="8280"/>
            <a:chExt cx="8690760" cy="6856200"/>
          </a:xfrm>
        </p:grpSpPr>
        <p:sp>
          <p:nvSpPr>
            <p:cNvPr id="366" name="CustomShape 15"/>
            <p:cNvSpPr/>
            <p:nvPr/>
          </p:nvSpPr>
          <p:spPr>
            <a:xfrm>
              <a:off x="1740240" y="8280"/>
              <a:ext cx="8690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7" name="CustomShape 16"/>
            <p:cNvSpPr/>
            <p:nvPr/>
          </p:nvSpPr>
          <p:spPr>
            <a:xfrm>
              <a:off x="9264240" y="234576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8" name="CustomShape 17"/>
            <p:cNvSpPr/>
            <p:nvPr/>
          </p:nvSpPr>
          <p:spPr>
            <a:xfrm rot="16200000">
              <a:off x="9111240" y="3332160"/>
              <a:ext cx="1990440" cy="379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Work Packages</a:t>
              </a:r>
              <a:endParaRPr kumimoji="0" lang="en-US" sz="19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69" name="Picture 74"/>
            <p:cNvPicPr/>
            <p:nvPr/>
          </p:nvPicPr>
          <p:blipFill>
            <a:blip r:embed="rId3"/>
            <a:stretch/>
          </p:blipFill>
          <p:spPr>
            <a:xfrm rot="16200000">
              <a:off x="9362160" y="325764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75" name="CustomShape 22"/>
          <p:cNvSpPr/>
          <p:nvPr/>
        </p:nvSpPr>
        <p:spPr>
          <a:xfrm>
            <a:off x="1821600" y="459360"/>
            <a:ext cx="58687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</a:rPr>
              <a:t>Electrophysiology of sleep – WP1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6" name="CustomShape 23"/>
          <p:cNvSpPr/>
          <p:nvPr/>
        </p:nvSpPr>
        <p:spPr>
          <a:xfrm>
            <a:off x="1821240" y="687600"/>
            <a:ext cx="7085160" cy="307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</a:rPr>
              <a:t>2 x overnight sleep under EEG 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</a:rPr>
              <a:t>Main sleep features: 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743040" marR="0" lvl="1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1) slow wave energy 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743040" marR="0" lvl="1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2) sleep latency 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743040" marR="0" lvl="1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3) sleep fragmentation 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743040" marR="0" lvl="1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4) REM sleep duration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Secondary features, (e.g. Actimetry)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77" name="Picture 4"/>
          <p:cNvPicPr/>
          <p:nvPr/>
        </p:nvPicPr>
        <p:blipFill>
          <a:blip r:embed="rId4"/>
          <a:srcRect b="17319"/>
          <a:stretch/>
        </p:blipFill>
        <p:spPr>
          <a:xfrm>
            <a:off x="5987691" y="1356533"/>
            <a:ext cx="2456280" cy="2037600"/>
          </a:xfrm>
          <a:prstGeom prst="rect">
            <a:avLst/>
          </a:prstGeom>
          <a:ln>
            <a:noFill/>
          </a:ln>
        </p:spPr>
      </p:pic>
      <p:pic>
        <p:nvPicPr>
          <p:cNvPr id="378" name="Image 31" descr="Une image contenant texte&#10;&#10;Description générée automatiquement"/>
          <p:cNvPicPr/>
          <p:nvPr/>
        </p:nvPicPr>
        <p:blipFill>
          <a:blip r:embed="rId5"/>
          <a:stretch/>
        </p:blipFill>
        <p:spPr>
          <a:xfrm>
            <a:off x="7945042" y="86272"/>
            <a:ext cx="1677600" cy="515520"/>
          </a:xfrm>
          <a:prstGeom prst="rect">
            <a:avLst/>
          </a:prstGeom>
          <a:ln>
            <a:noFill/>
          </a:ln>
        </p:spPr>
      </p:pic>
      <p:sp>
        <p:nvSpPr>
          <p:cNvPr id="379" name="CustomShape 24"/>
          <p:cNvSpPr/>
          <p:nvPr/>
        </p:nvSpPr>
        <p:spPr>
          <a:xfrm>
            <a:off x="-627120" y="65257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B38B8-B466-4219-899D-FBF433859511}" type="slidenum">
              <a: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  <a:ea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80" name="Picture 4"/>
          <p:cNvPicPr/>
          <p:nvPr/>
        </p:nvPicPr>
        <p:blipFill>
          <a:blip r:embed="rId6"/>
          <a:stretch/>
        </p:blipFill>
        <p:spPr>
          <a:xfrm>
            <a:off x="5984171" y="3679560"/>
            <a:ext cx="2458440" cy="2037600"/>
          </a:xfrm>
          <a:prstGeom prst="rect">
            <a:avLst/>
          </a:prstGeom>
          <a:ln>
            <a:noFill/>
          </a:ln>
        </p:spPr>
      </p:pic>
      <p:sp>
        <p:nvSpPr>
          <p:cNvPr id="381" name="CustomShape 25"/>
          <p:cNvSpPr/>
          <p:nvPr/>
        </p:nvSpPr>
        <p:spPr>
          <a:xfrm>
            <a:off x="1908360" y="4131360"/>
            <a:ext cx="423324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</a:rPr>
              <a:t>Expected results</a:t>
            </a:r>
            <a:r>
              <a:rPr kumimoji="0" lang="en-US" sz="1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</a:rPr>
              <a:t>: mutation carriers will have worse sleep.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roup 1"/>
          <p:cNvGrpSpPr/>
          <p:nvPr/>
        </p:nvGrpSpPr>
        <p:grpSpPr>
          <a:xfrm>
            <a:off x="373080" y="0"/>
            <a:ext cx="11445840" cy="6856200"/>
            <a:chOff x="744480" y="0"/>
            <a:chExt cx="11445840" cy="6856200"/>
          </a:xfrm>
        </p:grpSpPr>
        <p:sp>
          <p:nvSpPr>
            <p:cNvPr id="383" name="CustomShape 2"/>
            <p:cNvSpPr/>
            <p:nvPr/>
          </p:nvSpPr>
          <p:spPr>
            <a:xfrm>
              <a:off x="744480" y="0"/>
              <a:ext cx="1144584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" name="CustomShape 3"/>
            <p:cNvSpPr/>
            <p:nvPr/>
          </p:nvSpPr>
          <p:spPr>
            <a:xfrm>
              <a:off x="1102356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" name="CustomShape 4"/>
            <p:cNvSpPr/>
            <p:nvPr/>
          </p:nvSpPr>
          <p:spPr>
            <a:xfrm rot="16200000">
              <a:off x="10870200" y="320976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Introduction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86" name="Picture 58"/>
            <p:cNvPicPr/>
            <p:nvPr/>
          </p:nvPicPr>
          <p:blipFill>
            <a:blip r:embed="rId3"/>
            <a:stretch/>
          </p:blipFill>
          <p:spPr>
            <a:xfrm rot="16200000">
              <a:off x="1113228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87" name="Group 5"/>
          <p:cNvGrpSpPr/>
          <p:nvPr/>
        </p:nvGrpSpPr>
        <p:grpSpPr>
          <a:xfrm>
            <a:off x="1763760" y="19800"/>
            <a:ext cx="9603360" cy="6856200"/>
            <a:chOff x="2068560" y="19800"/>
            <a:chExt cx="9603360" cy="6856200"/>
          </a:xfrm>
        </p:grpSpPr>
        <p:sp>
          <p:nvSpPr>
            <p:cNvPr id="388" name="CustomShape 6"/>
            <p:cNvSpPr/>
            <p:nvPr/>
          </p:nvSpPr>
          <p:spPr>
            <a:xfrm>
              <a:off x="2068560" y="19800"/>
              <a:ext cx="9572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9" name="CustomShape 7"/>
            <p:cNvSpPr/>
            <p:nvPr/>
          </p:nvSpPr>
          <p:spPr>
            <a:xfrm>
              <a:off x="10505160" y="234180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0" name="CustomShape 8"/>
            <p:cNvSpPr/>
            <p:nvPr/>
          </p:nvSpPr>
          <p:spPr>
            <a:xfrm rot="16200000">
              <a:off x="10351440" y="329796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Participants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91" name="Picture 98"/>
            <p:cNvPicPr/>
            <p:nvPr/>
          </p:nvPicPr>
          <p:blipFill>
            <a:blip r:embed="rId3"/>
            <a:stretch/>
          </p:blipFill>
          <p:spPr>
            <a:xfrm rot="16200000">
              <a:off x="10599840" y="325368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2" name="Group 9"/>
          <p:cNvGrpSpPr/>
          <p:nvPr/>
        </p:nvGrpSpPr>
        <p:grpSpPr>
          <a:xfrm>
            <a:off x="824880" y="19800"/>
            <a:ext cx="9959400" cy="6856200"/>
            <a:chOff x="1047960" y="32760"/>
            <a:chExt cx="9959400" cy="6856200"/>
          </a:xfrm>
        </p:grpSpPr>
        <p:sp>
          <p:nvSpPr>
            <p:cNvPr id="393" name="CustomShape 10"/>
            <p:cNvSpPr/>
            <p:nvPr/>
          </p:nvSpPr>
          <p:spPr>
            <a:xfrm>
              <a:off x="1047960" y="32760"/>
              <a:ext cx="9959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" name="CustomShape 11"/>
            <p:cNvSpPr/>
            <p:nvPr/>
          </p:nvSpPr>
          <p:spPr>
            <a:xfrm>
              <a:off x="9840600" y="237024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5" name="CustomShape 12"/>
            <p:cNvSpPr/>
            <p:nvPr/>
          </p:nvSpPr>
          <p:spPr>
            <a:xfrm rot="16200000">
              <a:off x="9671040" y="332640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Overview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96" name="Picture 63"/>
            <p:cNvPicPr/>
            <p:nvPr/>
          </p:nvPicPr>
          <p:blipFill>
            <a:blip r:embed="rId3"/>
            <a:stretch/>
          </p:blipFill>
          <p:spPr>
            <a:xfrm rot="16200000">
              <a:off x="9941760" y="328212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7" name="CustomShape 13"/>
          <p:cNvSpPr/>
          <p:nvPr/>
        </p:nvSpPr>
        <p:spPr>
          <a:xfrm>
            <a:off x="-7962120" y="0"/>
            <a:ext cx="5779440" cy="68562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6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98" name="Group 14"/>
          <p:cNvGrpSpPr/>
          <p:nvPr/>
        </p:nvGrpSpPr>
        <p:grpSpPr>
          <a:xfrm>
            <a:off x="1467060" y="1800"/>
            <a:ext cx="8690760" cy="6856200"/>
            <a:chOff x="1666440" y="19800"/>
            <a:chExt cx="8690760" cy="6856200"/>
          </a:xfrm>
        </p:grpSpPr>
        <p:sp>
          <p:nvSpPr>
            <p:cNvPr id="399" name="CustomShape 15"/>
            <p:cNvSpPr/>
            <p:nvPr/>
          </p:nvSpPr>
          <p:spPr>
            <a:xfrm>
              <a:off x="1666440" y="19800"/>
              <a:ext cx="8690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0" name="CustomShape 16"/>
            <p:cNvSpPr/>
            <p:nvPr/>
          </p:nvSpPr>
          <p:spPr>
            <a:xfrm>
              <a:off x="9190440" y="23572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1" name="CustomShape 17"/>
            <p:cNvSpPr/>
            <p:nvPr/>
          </p:nvSpPr>
          <p:spPr>
            <a:xfrm rot="16200000">
              <a:off x="9037440" y="3343680"/>
              <a:ext cx="1990440" cy="379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Work Packages</a:t>
              </a:r>
              <a:endParaRPr kumimoji="0" lang="en-US" sz="19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402" name="Picture 74"/>
            <p:cNvPicPr/>
            <p:nvPr/>
          </p:nvPicPr>
          <p:blipFill>
            <a:blip r:embed="rId3"/>
            <a:stretch/>
          </p:blipFill>
          <p:spPr>
            <a:xfrm rot="16200000">
              <a:off x="9288360" y="32691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8" name="CustomShape 22"/>
          <p:cNvSpPr/>
          <p:nvPr/>
        </p:nvSpPr>
        <p:spPr>
          <a:xfrm>
            <a:off x="1820160" y="459360"/>
            <a:ext cx="56293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</a:rPr>
              <a:t>Ultra-high-field MRI of LC – WP2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9" name="CustomShape 23"/>
          <p:cNvSpPr/>
          <p:nvPr/>
        </p:nvSpPr>
        <p:spPr>
          <a:xfrm>
            <a:off x="1832400" y="1252800"/>
            <a:ext cx="773568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High resolution 7 Tesla MRI at GIGA-CRC-IVI, Uliège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ea typeface="DejaVu Sans"/>
              </a:rPr>
              <a:t>Main LC features: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743040" marR="0" lvl="1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Structure: 1) neuromelanin contrast 2) iron content 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743040" marR="0" lvl="1" indent="-284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Function: 3) LC responsiveness in 2 tasks 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			[Perceptual and attentional tasks]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10" name="Image 31" descr="Une image contenant texte&#10;&#10;Description générée automatiquement"/>
          <p:cNvPicPr/>
          <p:nvPr/>
        </p:nvPicPr>
        <p:blipFill>
          <a:blip r:embed="rId4"/>
          <a:stretch/>
        </p:blipFill>
        <p:spPr>
          <a:xfrm>
            <a:off x="8438160" y="74814"/>
            <a:ext cx="1677600" cy="515520"/>
          </a:xfrm>
          <a:prstGeom prst="rect">
            <a:avLst/>
          </a:prstGeom>
          <a:ln>
            <a:noFill/>
          </a:ln>
        </p:spPr>
      </p:pic>
      <p:pic>
        <p:nvPicPr>
          <p:cNvPr id="411" name="Image 6" descr="Une image contenant intérieur, appareil&#10;&#10;Description générée automatiquement"/>
          <p:cNvPicPr/>
          <p:nvPr/>
        </p:nvPicPr>
        <p:blipFill>
          <a:blip r:embed="rId5"/>
          <a:stretch/>
        </p:blipFill>
        <p:spPr>
          <a:xfrm>
            <a:off x="5261709" y="3290400"/>
            <a:ext cx="3650760" cy="3201120"/>
          </a:xfrm>
          <a:prstGeom prst="rect">
            <a:avLst/>
          </a:prstGeom>
          <a:ln>
            <a:noFill/>
          </a:ln>
        </p:spPr>
      </p:pic>
      <p:sp>
        <p:nvSpPr>
          <p:cNvPr id="412" name="CustomShape 24"/>
          <p:cNvSpPr/>
          <p:nvPr/>
        </p:nvSpPr>
        <p:spPr>
          <a:xfrm>
            <a:off x="-615600" y="64915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0EAA4-A1E2-41C2-9D0D-4821AA3E9DB1}" type="slidenum">
              <a: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  <a:ea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3" name="CustomShape 25"/>
          <p:cNvSpPr/>
          <p:nvPr/>
        </p:nvSpPr>
        <p:spPr>
          <a:xfrm>
            <a:off x="1896480" y="3760920"/>
            <a:ext cx="345420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</a:rPr>
              <a:t>Expected results: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</a:rPr>
              <a:t>EOAD mutation carriers will have older LC.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 1"/>
          <p:cNvGrpSpPr/>
          <p:nvPr/>
        </p:nvGrpSpPr>
        <p:grpSpPr>
          <a:xfrm>
            <a:off x="475200" y="-20520"/>
            <a:ext cx="11445840" cy="6856200"/>
            <a:chOff x="730800" y="0"/>
            <a:chExt cx="11445840" cy="6856200"/>
          </a:xfrm>
        </p:grpSpPr>
        <p:sp>
          <p:nvSpPr>
            <p:cNvPr id="415" name="CustomShape 2"/>
            <p:cNvSpPr/>
            <p:nvPr/>
          </p:nvSpPr>
          <p:spPr>
            <a:xfrm>
              <a:off x="730800" y="0"/>
              <a:ext cx="1144584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6" name="CustomShape 3"/>
            <p:cNvSpPr/>
            <p:nvPr/>
          </p:nvSpPr>
          <p:spPr>
            <a:xfrm>
              <a:off x="1100988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7" name="CustomShape 4"/>
            <p:cNvSpPr/>
            <p:nvPr/>
          </p:nvSpPr>
          <p:spPr>
            <a:xfrm rot="16200000">
              <a:off x="10856520" y="320940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Introduction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418" name="Picture 58"/>
            <p:cNvPicPr/>
            <p:nvPr/>
          </p:nvPicPr>
          <p:blipFill>
            <a:blip r:embed="rId3"/>
            <a:stretch/>
          </p:blipFill>
          <p:spPr>
            <a:xfrm rot="16200000">
              <a:off x="1111860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9" name="Group 5"/>
          <p:cNvGrpSpPr/>
          <p:nvPr/>
        </p:nvGrpSpPr>
        <p:grpSpPr>
          <a:xfrm>
            <a:off x="1921601" y="-20520"/>
            <a:ext cx="9572400" cy="6856200"/>
            <a:chOff x="2058120" y="-20520"/>
            <a:chExt cx="9572400" cy="6856200"/>
          </a:xfrm>
        </p:grpSpPr>
        <p:sp>
          <p:nvSpPr>
            <p:cNvPr id="420" name="CustomShape 6"/>
            <p:cNvSpPr/>
            <p:nvPr/>
          </p:nvSpPr>
          <p:spPr>
            <a:xfrm>
              <a:off x="2058120" y="-20520"/>
              <a:ext cx="9572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1" name="CustomShape 7"/>
            <p:cNvSpPr/>
            <p:nvPr/>
          </p:nvSpPr>
          <p:spPr>
            <a:xfrm>
              <a:off x="10463760" y="231696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" name="CustomShape 8"/>
            <p:cNvSpPr/>
            <p:nvPr/>
          </p:nvSpPr>
          <p:spPr>
            <a:xfrm rot="16200000">
              <a:off x="10310040" y="327276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Participants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423" name="Picture 98"/>
            <p:cNvPicPr/>
            <p:nvPr/>
          </p:nvPicPr>
          <p:blipFill>
            <a:blip r:embed="rId3"/>
            <a:stretch/>
          </p:blipFill>
          <p:spPr>
            <a:xfrm rot="16200000">
              <a:off x="10558800" y="322884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24" name="Group 9"/>
          <p:cNvGrpSpPr/>
          <p:nvPr/>
        </p:nvGrpSpPr>
        <p:grpSpPr>
          <a:xfrm>
            <a:off x="847759" y="20520"/>
            <a:ext cx="9959400" cy="6856200"/>
            <a:chOff x="1029960" y="20520"/>
            <a:chExt cx="9959400" cy="6856200"/>
          </a:xfrm>
        </p:grpSpPr>
        <p:sp>
          <p:nvSpPr>
            <p:cNvPr id="425" name="CustomShape 10"/>
            <p:cNvSpPr/>
            <p:nvPr/>
          </p:nvSpPr>
          <p:spPr>
            <a:xfrm>
              <a:off x="1029960" y="20520"/>
              <a:ext cx="9959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" name="CustomShape 11"/>
            <p:cNvSpPr/>
            <p:nvPr/>
          </p:nvSpPr>
          <p:spPr>
            <a:xfrm>
              <a:off x="9822600" y="235800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" name="CustomShape 12"/>
            <p:cNvSpPr/>
            <p:nvPr/>
          </p:nvSpPr>
          <p:spPr>
            <a:xfrm rot="16200000">
              <a:off x="9653040" y="3313080"/>
              <a:ext cx="1990440" cy="439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Overview</a:t>
              </a:r>
              <a:endParaRPr kumimoji="0" lang="en-US" sz="23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428" name="Picture 63"/>
            <p:cNvPicPr/>
            <p:nvPr/>
          </p:nvPicPr>
          <p:blipFill>
            <a:blip r:embed="rId3"/>
            <a:stretch/>
          </p:blipFill>
          <p:spPr>
            <a:xfrm rot="16200000">
              <a:off x="9923760" y="326988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29" name="CustomShape 13"/>
          <p:cNvSpPr/>
          <p:nvPr/>
        </p:nvSpPr>
        <p:spPr>
          <a:xfrm>
            <a:off x="-7962120" y="0"/>
            <a:ext cx="5779440" cy="68562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6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30" name="Group 14"/>
          <p:cNvGrpSpPr/>
          <p:nvPr/>
        </p:nvGrpSpPr>
        <p:grpSpPr>
          <a:xfrm>
            <a:off x="1416629" y="0"/>
            <a:ext cx="8690400" cy="6856200"/>
            <a:chOff x="1585800" y="0"/>
            <a:chExt cx="8690400" cy="6856200"/>
          </a:xfrm>
        </p:grpSpPr>
        <p:sp>
          <p:nvSpPr>
            <p:cNvPr id="431" name="CustomShape 15"/>
            <p:cNvSpPr/>
            <p:nvPr/>
          </p:nvSpPr>
          <p:spPr>
            <a:xfrm>
              <a:off x="1585800" y="0"/>
              <a:ext cx="8690400" cy="68562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6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" name="CustomShape 16"/>
            <p:cNvSpPr/>
            <p:nvPr/>
          </p:nvSpPr>
          <p:spPr>
            <a:xfrm>
              <a:off x="9109440" y="2337480"/>
              <a:ext cx="1166760" cy="2359080"/>
            </a:xfrm>
            <a:custGeom>
              <a:avLst/>
              <a:gdLst/>
              <a:ahLst/>
              <a:cxnLst/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" name="CustomShape 17"/>
            <p:cNvSpPr/>
            <p:nvPr/>
          </p:nvSpPr>
          <p:spPr>
            <a:xfrm rot="16200000">
              <a:off x="8956800" y="3323880"/>
              <a:ext cx="1990440" cy="379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-1" normalizeH="0" baseline="0" noProof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Arial"/>
                  <a:ea typeface="DejaVu Sans"/>
                </a:rPr>
                <a:t>Work Packages</a:t>
              </a:r>
              <a:endParaRPr kumimoji="0" lang="en-US" sz="19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434" name="Picture 74"/>
            <p:cNvPicPr/>
            <p:nvPr/>
          </p:nvPicPr>
          <p:blipFill>
            <a:blip r:embed="rId3"/>
            <a:stretch/>
          </p:blipFill>
          <p:spPr>
            <a:xfrm rot="16200000">
              <a:off x="9207720" y="3249360"/>
              <a:ext cx="528840" cy="528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40" name="CustomShape 22"/>
          <p:cNvSpPr/>
          <p:nvPr/>
        </p:nvSpPr>
        <p:spPr>
          <a:xfrm>
            <a:off x="1967760" y="874440"/>
            <a:ext cx="30034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ejaVu Sans"/>
              </a:rPr>
              <a:t>Mediation – WP3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1" name="CustomShape 23"/>
          <p:cNvSpPr/>
          <p:nvPr/>
        </p:nvSpPr>
        <p:spPr>
          <a:xfrm>
            <a:off x="1781280" y="1715040"/>
            <a:ext cx="73760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Do functional and structural characteristics of the LC mediate the sleep differences between EOAD mutation carriers and non-carriers?</a:t>
            </a: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42" name="Image 39" descr="Une image contenant texte&#10;&#10;Description générée automatiquement"/>
          <p:cNvPicPr/>
          <p:nvPr/>
        </p:nvPicPr>
        <p:blipFill>
          <a:blip r:embed="rId4"/>
          <a:stretch/>
        </p:blipFill>
        <p:spPr>
          <a:xfrm>
            <a:off x="8140808" y="138635"/>
            <a:ext cx="1677600" cy="515520"/>
          </a:xfrm>
          <a:prstGeom prst="rect">
            <a:avLst/>
          </a:prstGeom>
          <a:ln>
            <a:noFill/>
          </a:ln>
        </p:spPr>
      </p:pic>
      <p:grpSp>
        <p:nvGrpSpPr>
          <p:cNvPr id="443" name="Group 24"/>
          <p:cNvGrpSpPr/>
          <p:nvPr/>
        </p:nvGrpSpPr>
        <p:grpSpPr>
          <a:xfrm>
            <a:off x="5161320" y="3717360"/>
            <a:ext cx="4367520" cy="2468880"/>
            <a:chOff x="5161320" y="3717360"/>
            <a:chExt cx="4367520" cy="2468880"/>
          </a:xfrm>
        </p:grpSpPr>
        <p:sp>
          <p:nvSpPr>
            <p:cNvPr id="444" name="CustomShape 25"/>
            <p:cNvSpPr/>
            <p:nvPr/>
          </p:nvSpPr>
          <p:spPr>
            <a:xfrm>
              <a:off x="5161320" y="5541120"/>
              <a:ext cx="1195560" cy="645120"/>
            </a:xfrm>
            <a:prstGeom prst="rect">
              <a:avLst/>
            </a:prstGeom>
            <a:gradFill rotWithShape="0">
              <a:gsLst>
                <a:gs pos="0">
                  <a:srgbClr val="B1CBE9"/>
                </a:gs>
                <a:gs pos="100000">
                  <a:srgbClr val="A2C1E4"/>
                </a:gs>
              </a:gsLst>
              <a:lin ang="5400000"/>
            </a:gradFill>
            <a:ln>
              <a:solidFill>
                <a:srgbClr val="5597D3"/>
              </a:solidFill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Sleep</a:t>
              </a:r>
              <a:endPara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5" name="CustomShape 26"/>
            <p:cNvSpPr/>
            <p:nvPr/>
          </p:nvSpPr>
          <p:spPr>
            <a:xfrm>
              <a:off x="8333280" y="5541120"/>
              <a:ext cx="1195560" cy="645120"/>
            </a:xfrm>
            <a:prstGeom prst="rect">
              <a:avLst/>
            </a:prstGeom>
            <a:gradFill rotWithShape="0">
              <a:gsLst>
                <a:gs pos="0">
                  <a:srgbClr val="B1CBE9"/>
                </a:gs>
                <a:gs pos="100000">
                  <a:srgbClr val="A2C1E4"/>
                </a:gs>
              </a:gsLst>
              <a:lin ang="5400000"/>
            </a:gradFill>
            <a:ln>
              <a:solidFill>
                <a:srgbClr val="5597D3"/>
              </a:solidFill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EOAD</a:t>
              </a:r>
              <a:endPara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6" name="CustomShape 27"/>
            <p:cNvSpPr/>
            <p:nvPr/>
          </p:nvSpPr>
          <p:spPr>
            <a:xfrm>
              <a:off x="6640920" y="3717360"/>
              <a:ext cx="1195560" cy="645120"/>
            </a:xfrm>
            <a:prstGeom prst="rect">
              <a:avLst/>
            </a:prstGeom>
            <a:gradFill rotWithShape="0">
              <a:gsLst>
                <a:gs pos="0">
                  <a:srgbClr val="B1CBE9"/>
                </a:gs>
                <a:gs pos="100000">
                  <a:srgbClr val="A2C1E4"/>
                </a:gs>
              </a:gsLst>
              <a:lin ang="5400000"/>
            </a:gradFill>
            <a:ln>
              <a:solidFill>
                <a:srgbClr val="5597D3"/>
              </a:solidFill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DejaVu Sans"/>
                </a:rPr>
                <a:t>LC</a:t>
              </a:r>
              <a:endPara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7" name="CustomShape 28"/>
            <p:cNvSpPr/>
            <p:nvPr/>
          </p:nvSpPr>
          <p:spPr>
            <a:xfrm flipH="1">
              <a:off x="5758200" y="4040640"/>
              <a:ext cx="879840" cy="1499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headEnd type="triangle" w="med" len="med"/>
              <a:tailEnd type="triangle" w="med" len="med"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48" name="CustomShape 29"/>
            <p:cNvSpPr/>
            <p:nvPr/>
          </p:nvSpPr>
          <p:spPr>
            <a:xfrm flipH="1">
              <a:off x="6356880" y="5864400"/>
              <a:ext cx="19760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headEnd type="triangle" w="med" len="med"/>
              <a:tailEnd type="triangle" w="med" len="med"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49" name="CustomShape 30"/>
            <p:cNvSpPr/>
            <p:nvPr/>
          </p:nvSpPr>
          <p:spPr>
            <a:xfrm flipH="1" flipV="1">
              <a:off x="7836480" y="4039200"/>
              <a:ext cx="1092600" cy="1499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headEnd type="triangle" w="med" len="med"/>
              <a:tailEnd type="triangle" w="med" len="med"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450" name="CustomShape 31"/>
          <p:cNvSpPr/>
          <p:nvPr/>
        </p:nvSpPr>
        <p:spPr>
          <a:xfrm>
            <a:off x="-611640" y="649332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6A52-8BC2-4ADA-87B9-787DF1BBA3AD}" type="slidenum">
              <a: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  <a:ea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1" name="CustomShape 32"/>
          <p:cNvSpPr/>
          <p:nvPr/>
        </p:nvSpPr>
        <p:spPr>
          <a:xfrm>
            <a:off x="1800720" y="2601720"/>
            <a:ext cx="37447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</a:rPr>
              <a:t>Expected results: 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DejaVu Sans"/>
              </a:rPr>
              <a:t>LC features would mediate the relationship between EOAD liability and sleep electrophysiology.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Picture 1"/>
          <p:cNvPicPr/>
          <p:nvPr/>
        </p:nvPicPr>
        <p:blipFill>
          <a:blip r:embed="rId3"/>
          <a:stretch/>
        </p:blipFill>
        <p:spPr>
          <a:xfrm>
            <a:off x="8280" y="0"/>
            <a:ext cx="12190320" cy="6856200"/>
          </a:xfrm>
          <a:prstGeom prst="rect">
            <a:avLst/>
          </a:prstGeom>
          <a:ln>
            <a:noFill/>
          </a:ln>
        </p:spPr>
      </p:pic>
      <p:sp>
        <p:nvSpPr>
          <p:cNvPr id="566" name="CustomShape 1"/>
          <p:cNvSpPr/>
          <p:nvPr/>
        </p:nvSpPr>
        <p:spPr>
          <a:xfrm>
            <a:off x="10676160" y="5799600"/>
            <a:ext cx="1513800" cy="111852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647</Words>
  <Application>Microsoft Office PowerPoint</Application>
  <PresentationFormat>Widescreen</PresentationFormat>
  <Paragraphs>146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Tw Cen MT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Mortazavi Nasrin</dc:creator>
  <cp:lastModifiedBy>Mortazavi Nasrin</cp:lastModifiedBy>
  <cp:revision>5</cp:revision>
  <dcterms:created xsi:type="dcterms:W3CDTF">2021-12-09T11:33:29Z</dcterms:created>
  <dcterms:modified xsi:type="dcterms:W3CDTF">2021-12-09T14:38:50Z</dcterms:modified>
</cp:coreProperties>
</file>