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  <p:sldMasterId id="2147483649" r:id="rId2"/>
    <p:sldMasterId id="2147483653" r:id="rId3"/>
  </p:sldMasterIdLst>
  <p:notesMasterIdLst>
    <p:notesMasterId r:id="rId7"/>
  </p:notesMasterIdLst>
  <p:handoutMasterIdLst>
    <p:handoutMasterId r:id="rId8"/>
  </p:handoutMasterIdLst>
  <p:sldIdLst>
    <p:sldId id="943" r:id="rId4"/>
    <p:sldId id="940" r:id="rId5"/>
    <p:sldId id="939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charset="0"/>
        <a:ea typeface="MS PGothic" panose="020B0600070205080204" charset="-128"/>
        <a:cs typeface="MS PGothic" panose="020B060007020508020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charset="0"/>
        <a:ea typeface="MS PGothic" panose="020B0600070205080204" charset="-128"/>
        <a:cs typeface="MS PGothic" panose="020B060007020508020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charset="0"/>
        <a:ea typeface="MS PGothic" panose="020B0600070205080204" charset="-128"/>
        <a:cs typeface="MS PGothic" panose="020B060007020508020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charset="0"/>
        <a:ea typeface="MS PGothic" panose="020B0600070205080204" charset="-128"/>
        <a:cs typeface="MS PGothic" panose="020B060007020508020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charset="0"/>
        <a:ea typeface="MS PGothic" panose="020B0600070205080204" charset="-128"/>
        <a:cs typeface="MS PGothic" panose="020B060007020508020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entury Gothic" panose="020B0502020202020204" charset="0"/>
        <a:ea typeface="MS PGothic" panose="020B0600070205080204" charset="-128"/>
        <a:cs typeface="MS PGothic" panose="020B060007020508020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entury Gothic" panose="020B0502020202020204" charset="0"/>
        <a:ea typeface="MS PGothic" panose="020B0600070205080204" charset="-128"/>
        <a:cs typeface="MS PGothic" panose="020B060007020508020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entury Gothic" panose="020B0502020202020204" charset="0"/>
        <a:ea typeface="MS PGothic" panose="020B0600070205080204" charset="-128"/>
        <a:cs typeface="MS PGothic" panose="020B060007020508020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entury Gothic" panose="020B0502020202020204" charset="0"/>
        <a:ea typeface="MS PGothic" panose="020B0600070205080204" charset="-128"/>
        <a:cs typeface="MS PGothic" panose="020B060007020508020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46">
          <p15:clr>
            <a:srgbClr val="A4A3A4"/>
          </p15:clr>
        </p15:guide>
        <p15:guide id="2" pos="574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telle, Camille" initials="CC" lastIdx="9" clrIdx="1"/>
  <p:cmAuthor id="2" name="jitka annen" initials="ja" lastIdx="6" clrIdx="2">
    <p:extLst>
      <p:ext uri="{19B8F6BF-5375-455C-9EA6-DF929625EA0E}">
        <p15:presenceInfo xmlns:p15="http://schemas.microsoft.com/office/powerpoint/2012/main" userId="1d1f7f75672bafa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A01B3"/>
    <a:srgbClr val="474745"/>
    <a:srgbClr val="FFA7A7"/>
    <a:srgbClr val="F0841F"/>
    <a:srgbClr val="DE0673"/>
    <a:srgbClr val="254061"/>
    <a:srgbClr val="006D7A"/>
    <a:srgbClr val="11ABD4"/>
    <a:srgbClr val="B0C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1626" y="108"/>
      </p:cViewPr>
      <p:guideLst>
        <p:guide orient="horz" pos="46"/>
        <p:guide pos="5744"/>
      </p:guideLst>
    </p:cSldViewPr>
  </p:slideViewPr>
  <p:outlineViewPr>
    <p:cViewPr>
      <p:scale>
        <a:sx n="33" d="100"/>
        <a:sy n="33" d="100"/>
      </p:scale>
      <p:origin x="0" y="37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2B9B3FE-AB52-004B-84AE-F3DCECC61CDA}" type="datetimeFigureOut">
              <a:rPr lang="fr-FR"/>
              <a:t>04/12/2020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53461AE-1E04-344C-8ED2-3F5808DD73D6}" type="slidenum">
              <a:rPr lang="fr-FR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9309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0C460B1-9145-344D-B433-6B43097B35D2}" type="datetimeFigureOut">
              <a:rPr lang="fr-FR"/>
              <a:t>04/12/2020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noProof="0"/>
              <a:t>Cliquez pour modifier les styles du texte du masque</a:t>
            </a:r>
          </a:p>
          <a:p>
            <a:pPr lvl="1"/>
            <a:r>
              <a:rPr lang="nl-BE" noProof="0"/>
              <a:t>Deuxième niveau</a:t>
            </a:r>
          </a:p>
          <a:p>
            <a:pPr lvl="2"/>
            <a:r>
              <a:rPr lang="nl-BE" noProof="0"/>
              <a:t>Troisième niveau</a:t>
            </a:r>
          </a:p>
          <a:p>
            <a:pPr lvl="3"/>
            <a:r>
              <a:rPr lang="nl-BE" noProof="0"/>
              <a:t>Quatrième niveau</a:t>
            </a:r>
          </a:p>
          <a:p>
            <a:pPr lvl="4"/>
            <a:r>
              <a:rPr lang="nl-BE" noProof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510E6DF-4244-9F4A-B227-9EB56D5D88AC}" type="slidenum">
              <a:rPr lang="fr-FR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3707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charset="-128"/>
        <a:cs typeface="MS PGothic" panose="020B0600070205080204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panose="020F0502020204030204" charset="0"/>
              <a:ea typeface="MS PGothic" panose="020B0600070205080204" charset="-128"/>
              <a:cs typeface="MS PGothic" panose="020B0600070205080204" charset="-128"/>
            </a:endParaRPr>
          </a:p>
        </p:txBody>
      </p:sp>
      <p:sp>
        <p:nvSpPr>
          <p:cNvPr id="1638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8365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5565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eaLnBrk="1" hangingPunct="1"/>
            <a:fld id="{D6CB5167-0C9C-E343-99FC-1D0DEEE92138}" type="slidenum">
              <a:rPr lang="fr-FR" sz="1200"/>
              <a:t>1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1797049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panose="020F0502020204030204" charset="0"/>
              <a:ea typeface="MS PGothic" panose="020B0600070205080204" charset="-128"/>
              <a:cs typeface="MS PGothic" panose="020B0600070205080204" charset="-128"/>
            </a:endParaRPr>
          </a:p>
        </p:txBody>
      </p:sp>
      <p:sp>
        <p:nvSpPr>
          <p:cNvPr id="1638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8365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5565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eaLnBrk="1" hangingPunct="1"/>
            <a:fld id="{D6CB5167-0C9C-E343-99FC-1D0DEEE92138}" type="slidenum">
              <a:rPr lang="fr-FR" sz="1200"/>
              <a:t>2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80242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18/02/16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38" y="603250"/>
            <a:ext cx="486332" cy="434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1738F79-5EDA-A24F-8AD0-B7EFB2CC37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18/02/16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6126" y="603250"/>
            <a:ext cx="4815522" cy="29781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6DFA1B0-428A-6640-8D4E-3B24D8F0E1E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03250"/>
            <a:ext cx="486332" cy="434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1738F79-5EDA-A24F-8AD0-B7EFB2CC37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18/02/16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38" y="603250"/>
            <a:ext cx="4815522" cy="297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38F79-5EDA-A24F-8AD0-B7EFB2CC374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913" y="73025"/>
            <a:ext cx="6335652" cy="8969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163"/>
            <a:ext cx="8229600" cy="5006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18/02/16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38" y="603250"/>
            <a:ext cx="4815522" cy="297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FA1B0-428A-6640-8D4E-3B24D8F0E1E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18/02/16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NULL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73163"/>
            <a:ext cx="822960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BE"/>
              <a:t>18/02/16</a:t>
            </a:r>
            <a:endParaRPr lang="en-US" dirty="0"/>
          </a:p>
        </p:txBody>
      </p:sp>
      <p:grpSp>
        <p:nvGrpSpPr>
          <p:cNvPr id="1029" name="Grouper 17"/>
          <p:cNvGrpSpPr/>
          <p:nvPr userDrawn="1"/>
        </p:nvGrpSpPr>
        <p:grpSpPr bwMode="auto">
          <a:xfrm>
            <a:off x="7938" y="568325"/>
            <a:ext cx="1798637" cy="400050"/>
            <a:chOff x="441380" y="908360"/>
            <a:chExt cx="1797460" cy="228600"/>
          </a:xfrm>
        </p:grpSpPr>
        <p:sp>
          <p:nvSpPr>
            <p:cNvPr id="1032" name="Rectangle 10"/>
            <p:cNvSpPr>
              <a:spLocks noChangeArrowheads="1"/>
            </p:cNvSpPr>
            <p:nvPr/>
          </p:nvSpPr>
          <p:spPr bwMode="auto">
            <a:xfrm>
              <a:off x="1441760" y="908360"/>
              <a:ext cx="228600" cy="228600"/>
            </a:xfrm>
            <a:prstGeom prst="rect">
              <a:avLst/>
            </a:prstGeom>
            <a:solidFill>
              <a:srgbClr val="DE0673"/>
            </a:solidFill>
            <a:ln w="10000">
              <a:solidFill>
                <a:srgbClr val="E2007A"/>
              </a:solidFill>
              <a:miter lim="800000"/>
            </a:ln>
          </p:spPr>
          <p:txBody>
            <a:bodyPr anchor="ctr"/>
            <a:lstStyle/>
            <a:p>
              <a:pPr algn="ctr"/>
              <a:endParaRPr lang="fr-FR">
                <a:solidFill>
                  <a:srgbClr val="2D3235"/>
                </a:solidFill>
                <a:latin typeface="Tw Cen MT" panose="020B0602020104020603" charset="0"/>
              </a:endParaRPr>
            </a:p>
          </p:txBody>
        </p:sp>
        <p:sp>
          <p:nvSpPr>
            <p:cNvPr id="1033" name="Rectangle 11"/>
            <p:cNvSpPr>
              <a:spLocks noChangeArrowheads="1"/>
            </p:cNvSpPr>
            <p:nvPr/>
          </p:nvSpPr>
          <p:spPr bwMode="auto">
            <a:xfrm>
              <a:off x="2010240" y="908360"/>
              <a:ext cx="228600" cy="228600"/>
            </a:xfrm>
            <a:prstGeom prst="rect">
              <a:avLst/>
            </a:prstGeom>
            <a:solidFill>
              <a:srgbClr val="006D7A"/>
            </a:solidFill>
            <a:ln w="10000">
              <a:solidFill>
                <a:srgbClr val="3C4694"/>
              </a:solidFill>
              <a:miter lim="800000"/>
            </a:ln>
          </p:spPr>
          <p:txBody>
            <a:bodyPr anchor="ctr"/>
            <a:lstStyle/>
            <a:p>
              <a:pPr algn="ctr"/>
              <a:endParaRPr lang="fr-FR">
                <a:solidFill>
                  <a:srgbClr val="2D3235"/>
                </a:solidFill>
                <a:latin typeface="Tw Cen MT" panose="020B0602020104020603" charset="0"/>
              </a:endParaRPr>
            </a:p>
          </p:txBody>
        </p:sp>
        <p:sp>
          <p:nvSpPr>
            <p:cNvPr id="1034" name="Rectangle 12"/>
            <p:cNvSpPr>
              <a:spLocks noChangeArrowheads="1"/>
            </p:cNvSpPr>
            <p:nvPr/>
          </p:nvSpPr>
          <p:spPr bwMode="auto">
            <a:xfrm>
              <a:off x="873280" y="908360"/>
              <a:ext cx="228600" cy="228600"/>
            </a:xfrm>
            <a:prstGeom prst="rect">
              <a:avLst/>
            </a:prstGeom>
            <a:solidFill>
              <a:srgbClr val="B0C929"/>
            </a:solidFill>
            <a:ln w="10000">
              <a:solidFill>
                <a:srgbClr val="79B51C"/>
              </a:solidFill>
              <a:miter lim="800000"/>
            </a:ln>
          </p:spPr>
          <p:txBody>
            <a:bodyPr anchor="ctr"/>
            <a:lstStyle/>
            <a:p>
              <a:pPr algn="ctr"/>
              <a:endParaRPr lang="fr-FR">
                <a:solidFill>
                  <a:srgbClr val="2D3235"/>
                </a:solidFill>
                <a:latin typeface="Tw Cen MT" panose="020B0602020104020603" charset="0"/>
              </a:endParaRPr>
            </a:p>
          </p:txBody>
        </p:sp>
        <p:sp>
          <p:nvSpPr>
            <p:cNvPr id="1035" name="Rectangle 14"/>
            <p:cNvSpPr>
              <a:spLocks noChangeArrowheads="1"/>
            </p:cNvSpPr>
            <p:nvPr/>
          </p:nvSpPr>
          <p:spPr bwMode="auto">
            <a:xfrm>
              <a:off x="1157520" y="908360"/>
              <a:ext cx="228600" cy="228600"/>
            </a:xfrm>
            <a:prstGeom prst="rect">
              <a:avLst/>
            </a:prstGeom>
            <a:solidFill>
              <a:srgbClr val="11ABD4"/>
            </a:solidFill>
            <a:ln w="10000">
              <a:solidFill>
                <a:srgbClr val="008BCF"/>
              </a:solidFill>
              <a:miter lim="800000"/>
            </a:ln>
          </p:spPr>
          <p:txBody>
            <a:bodyPr anchor="ctr"/>
            <a:lstStyle/>
            <a:p>
              <a:pPr algn="ctr"/>
              <a:endParaRPr lang="fr-FR">
                <a:solidFill>
                  <a:srgbClr val="2D3235"/>
                </a:solidFill>
                <a:latin typeface="Tw Cen MT" panose="020B0602020104020603" charset="0"/>
              </a:endParaRPr>
            </a:p>
          </p:txBody>
        </p:sp>
        <p:sp>
          <p:nvSpPr>
            <p:cNvPr id="1036" name="Rectangle 15"/>
            <p:cNvSpPr>
              <a:spLocks noChangeArrowheads="1"/>
            </p:cNvSpPr>
            <p:nvPr/>
          </p:nvSpPr>
          <p:spPr bwMode="auto">
            <a:xfrm>
              <a:off x="1726000" y="908360"/>
              <a:ext cx="228600" cy="228600"/>
            </a:xfrm>
            <a:prstGeom prst="rect">
              <a:avLst/>
            </a:prstGeom>
            <a:solidFill>
              <a:srgbClr val="F0841F"/>
            </a:solidFill>
            <a:ln w="10000">
              <a:solidFill>
                <a:srgbClr val="EB6909"/>
              </a:solidFill>
              <a:miter lim="800000"/>
            </a:ln>
          </p:spPr>
          <p:txBody>
            <a:bodyPr anchor="ctr"/>
            <a:lstStyle/>
            <a:p>
              <a:pPr algn="ctr"/>
              <a:endParaRPr lang="fr-FR">
                <a:solidFill>
                  <a:srgbClr val="2D3235"/>
                </a:solidFill>
                <a:latin typeface="Tw Cen MT" panose="020B0602020104020603" charset="0"/>
              </a:endParaRPr>
            </a:p>
          </p:txBody>
        </p:sp>
        <p:sp>
          <p:nvSpPr>
            <p:cNvPr id="1037" name="Rectangle 16"/>
            <p:cNvSpPr>
              <a:spLocks noChangeArrowheads="1"/>
            </p:cNvSpPr>
            <p:nvPr/>
          </p:nvSpPr>
          <p:spPr bwMode="auto">
            <a:xfrm>
              <a:off x="441380" y="908360"/>
              <a:ext cx="376260" cy="228600"/>
            </a:xfrm>
            <a:prstGeom prst="rect">
              <a:avLst/>
            </a:prstGeom>
            <a:solidFill>
              <a:srgbClr val="474745"/>
            </a:solidFill>
            <a:ln w="10000">
              <a:solidFill>
                <a:srgbClr val="004857"/>
              </a:solidFill>
              <a:miter lim="800000"/>
            </a:ln>
          </p:spPr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latin typeface="Tw Cen MT" panose="020B0602020104020603" charset="0"/>
              </a:endParaRPr>
            </a:p>
          </p:txBody>
        </p:sp>
      </p:grpSp>
      <p:cxnSp>
        <p:nvCxnSpPr>
          <p:cNvPr id="16" name="Connecteur droit 15"/>
          <p:cNvCxnSpPr/>
          <p:nvPr/>
        </p:nvCxnSpPr>
        <p:spPr>
          <a:xfrm>
            <a:off x="0" y="992188"/>
            <a:ext cx="9288463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2125663" y="28692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fr-BE" dirty="0"/>
            </a:br>
            <a:endParaRPr lang="fr-BE" dirty="0"/>
          </a:p>
        </p:txBody>
      </p:sp>
      <p:sp>
        <p:nvSpPr>
          <p:cNvPr id="3" name="AutoShape 6" descr="Résultat de recherche d'images pour &quot;human brain project&quot;"/>
          <p:cNvSpPr>
            <a:spLocks noChangeAspect="1" noChangeArrowheads="1"/>
          </p:cNvSpPr>
          <p:nvPr userDrawn="1"/>
        </p:nvSpPr>
        <p:spPr bwMode="auto">
          <a:xfrm>
            <a:off x="63500" y="-136525"/>
            <a:ext cx="5572125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B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6570" r="5707"/>
          <a:stretch>
            <a:fillRect/>
          </a:stretch>
        </p:blipFill>
        <p:spPr>
          <a:xfrm>
            <a:off x="5369550" y="15209"/>
            <a:ext cx="1407319" cy="917646"/>
          </a:xfrm>
          <a:prstGeom prst="rect">
            <a:avLst/>
          </a:prstGeom>
        </p:spPr>
      </p:pic>
      <p:pic>
        <p:nvPicPr>
          <p:cNvPr id="20" name="Picture 11" descr="logo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219" y="101070"/>
            <a:ext cx="904689" cy="80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23" y="108779"/>
            <a:ext cx="1134898" cy="717390"/>
          </a:xfrm>
          <a:prstGeom prst="rect">
            <a:avLst/>
          </a:prstGeom>
        </p:spPr>
      </p:pic>
      <p:pic>
        <p:nvPicPr>
          <p:cNvPr id="18" name="Picture 18" descr="https://i1.wp.com/iatranshumanisme.com/wp-content/uploads/2016/04/hbp_primary_rgb.png?ssl=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39" y="-227072"/>
            <a:ext cx="1424949" cy="142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2313" y="188313"/>
            <a:ext cx="2375199" cy="6749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254061"/>
          </a:solidFill>
          <a:latin typeface="+mj-lt"/>
          <a:ea typeface="MS PGothic" panose="020B0600070205080204" charset="-128"/>
          <a:cs typeface="MS PGothic" panose="020B060007020508020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54061"/>
          </a:solidFill>
          <a:latin typeface="Century Gothic" panose="020B0502020202020204" charset="0"/>
          <a:ea typeface="MS PGothic" panose="020B0600070205080204" charset="-128"/>
          <a:cs typeface="MS PGothic" panose="020B060007020508020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54061"/>
          </a:solidFill>
          <a:latin typeface="Century Gothic" panose="020B0502020202020204" charset="0"/>
          <a:ea typeface="MS PGothic" panose="020B0600070205080204" charset="-128"/>
          <a:cs typeface="MS PGothic" panose="020B060007020508020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54061"/>
          </a:solidFill>
          <a:latin typeface="Century Gothic" panose="020B0502020202020204" charset="0"/>
          <a:ea typeface="MS PGothic" panose="020B0600070205080204" charset="-128"/>
          <a:cs typeface="MS PGothic" panose="020B060007020508020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54061"/>
          </a:solidFill>
          <a:latin typeface="Century Gothic" panose="020B0502020202020204" charset="0"/>
          <a:ea typeface="MS PGothic" panose="020B0600070205080204" charset="-128"/>
          <a:cs typeface="MS PGothic" panose="020B060007020508020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54061"/>
          </a:solidFill>
          <a:latin typeface="Century Gothic" panose="020B0502020202020204" charset="0"/>
          <a:ea typeface="MS PGothic" panose="020B0600070205080204" charset="-128"/>
          <a:cs typeface="MS PGothic" panose="020B060007020508020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54061"/>
          </a:solidFill>
          <a:latin typeface="Century Gothic" panose="020B0502020202020204" charset="0"/>
          <a:ea typeface="MS PGothic" panose="020B0600070205080204" charset="-128"/>
          <a:cs typeface="MS PGothic" panose="020B060007020508020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54061"/>
          </a:solidFill>
          <a:latin typeface="Century Gothic" panose="020B0502020202020204" charset="0"/>
          <a:ea typeface="MS PGothic" panose="020B0600070205080204" charset="-128"/>
          <a:cs typeface="MS PGothic" panose="020B060007020508020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54061"/>
          </a:solidFill>
          <a:latin typeface="Century Gothic" panose="020B0502020202020204" charset="0"/>
          <a:ea typeface="MS PGothic" panose="020B0600070205080204" charset="-128"/>
          <a:cs typeface="MS PGothic" panose="020B060007020508020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54061"/>
          </a:solidFill>
          <a:latin typeface="+mn-lt"/>
          <a:ea typeface="MS PGothic" panose="020B0600070205080204" charset="-128"/>
          <a:cs typeface="MS PGothic" panose="020B060007020508020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54061"/>
          </a:solidFill>
          <a:latin typeface="+mn-lt"/>
          <a:ea typeface="MS PGothic" panose="020B060007020508020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54061"/>
          </a:solidFill>
          <a:latin typeface="+mn-lt"/>
          <a:ea typeface="MS PGothic" panose="020B060007020508020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254061"/>
          </a:solidFill>
          <a:latin typeface="+mn-lt"/>
          <a:ea typeface="MS PGothic" panose="020B060007020508020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376092"/>
          </a:solidFill>
          <a:latin typeface="+mn-lt"/>
          <a:ea typeface="MS PGothic" panose="020B060007020508020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9913" y="73025"/>
            <a:ext cx="6335652" cy="896938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nl-BE" dirty="0"/>
              <a:t>Cliquez et modifiez le titre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73163"/>
            <a:ext cx="822960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BE"/>
              <a:t>18/02/16</a:t>
            </a:r>
            <a:endParaRPr lang="en-US" dirty="0"/>
          </a:p>
        </p:txBody>
      </p:sp>
      <p:grpSp>
        <p:nvGrpSpPr>
          <p:cNvPr id="1029" name="Grouper 17"/>
          <p:cNvGrpSpPr/>
          <p:nvPr/>
        </p:nvGrpSpPr>
        <p:grpSpPr bwMode="auto">
          <a:xfrm>
            <a:off x="7938" y="568325"/>
            <a:ext cx="1798637" cy="400050"/>
            <a:chOff x="441380" y="908360"/>
            <a:chExt cx="1797460" cy="228600"/>
          </a:xfrm>
        </p:grpSpPr>
        <p:sp>
          <p:nvSpPr>
            <p:cNvPr id="1032" name="Rectangle 10"/>
            <p:cNvSpPr>
              <a:spLocks noChangeArrowheads="1"/>
            </p:cNvSpPr>
            <p:nvPr/>
          </p:nvSpPr>
          <p:spPr bwMode="auto">
            <a:xfrm>
              <a:off x="1441760" y="908360"/>
              <a:ext cx="228600" cy="228600"/>
            </a:xfrm>
            <a:prstGeom prst="rect">
              <a:avLst/>
            </a:prstGeom>
            <a:solidFill>
              <a:srgbClr val="DE0673"/>
            </a:solidFill>
            <a:ln w="10000">
              <a:solidFill>
                <a:srgbClr val="E2007A"/>
              </a:solidFill>
              <a:miter lim="800000"/>
            </a:ln>
          </p:spPr>
          <p:txBody>
            <a:bodyPr anchor="ctr"/>
            <a:lstStyle/>
            <a:p>
              <a:pPr algn="ctr"/>
              <a:endParaRPr lang="fr-FR">
                <a:solidFill>
                  <a:srgbClr val="2D3235"/>
                </a:solidFill>
                <a:latin typeface="Tw Cen MT" panose="020B0602020104020603" charset="0"/>
              </a:endParaRPr>
            </a:p>
          </p:txBody>
        </p:sp>
        <p:sp>
          <p:nvSpPr>
            <p:cNvPr id="1033" name="Rectangle 11"/>
            <p:cNvSpPr>
              <a:spLocks noChangeArrowheads="1"/>
            </p:cNvSpPr>
            <p:nvPr/>
          </p:nvSpPr>
          <p:spPr bwMode="auto">
            <a:xfrm>
              <a:off x="2010240" y="908360"/>
              <a:ext cx="228600" cy="228600"/>
            </a:xfrm>
            <a:prstGeom prst="rect">
              <a:avLst/>
            </a:prstGeom>
            <a:solidFill>
              <a:srgbClr val="006D7A"/>
            </a:solidFill>
            <a:ln w="10000">
              <a:solidFill>
                <a:srgbClr val="3C4694"/>
              </a:solidFill>
              <a:miter lim="800000"/>
            </a:ln>
          </p:spPr>
          <p:txBody>
            <a:bodyPr anchor="ctr"/>
            <a:lstStyle/>
            <a:p>
              <a:pPr algn="ctr"/>
              <a:endParaRPr lang="fr-FR">
                <a:solidFill>
                  <a:srgbClr val="2D3235"/>
                </a:solidFill>
                <a:latin typeface="Tw Cen MT" panose="020B0602020104020603" charset="0"/>
              </a:endParaRPr>
            </a:p>
          </p:txBody>
        </p:sp>
        <p:sp>
          <p:nvSpPr>
            <p:cNvPr id="1034" name="Rectangle 12"/>
            <p:cNvSpPr>
              <a:spLocks noChangeArrowheads="1"/>
            </p:cNvSpPr>
            <p:nvPr/>
          </p:nvSpPr>
          <p:spPr bwMode="auto">
            <a:xfrm>
              <a:off x="873280" y="908360"/>
              <a:ext cx="228600" cy="228600"/>
            </a:xfrm>
            <a:prstGeom prst="rect">
              <a:avLst/>
            </a:prstGeom>
            <a:solidFill>
              <a:srgbClr val="B0C929"/>
            </a:solidFill>
            <a:ln w="10000">
              <a:solidFill>
                <a:srgbClr val="79B51C"/>
              </a:solidFill>
              <a:miter lim="800000"/>
            </a:ln>
          </p:spPr>
          <p:txBody>
            <a:bodyPr anchor="ctr"/>
            <a:lstStyle/>
            <a:p>
              <a:pPr algn="ctr"/>
              <a:endParaRPr lang="fr-FR">
                <a:solidFill>
                  <a:srgbClr val="2D3235"/>
                </a:solidFill>
                <a:latin typeface="Tw Cen MT" panose="020B0602020104020603" charset="0"/>
              </a:endParaRPr>
            </a:p>
          </p:txBody>
        </p:sp>
        <p:sp>
          <p:nvSpPr>
            <p:cNvPr id="1035" name="Rectangle 14"/>
            <p:cNvSpPr>
              <a:spLocks noChangeArrowheads="1"/>
            </p:cNvSpPr>
            <p:nvPr/>
          </p:nvSpPr>
          <p:spPr bwMode="auto">
            <a:xfrm>
              <a:off x="1157520" y="908360"/>
              <a:ext cx="228600" cy="228600"/>
            </a:xfrm>
            <a:prstGeom prst="rect">
              <a:avLst/>
            </a:prstGeom>
            <a:solidFill>
              <a:srgbClr val="11ABD4"/>
            </a:solidFill>
            <a:ln w="10000">
              <a:solidFill>
                <a:srgbClr val="008BCF"/>
              </a:solidFill>
              <a:miter lim="800000"/>
            </a:ln>
          </p:spPr>
          <p:txBody>
            <a:bodyPr anchor="ctr"/>
            <a:lstStyle/>
            <a:p>
              <a:pPr algn="ctr"/>
              <a:endParaRPr lang="fr-FR">
                <a:solidFill>
                  <a:srgbClr val="2D3235"/>
                </a:solidFill>
                <a:latin typeface="Tw Cen MT" panose="020B0602020104020603" charset="0"/>
              </a:endParaRPr>
            </a:p>
          </p:txBody>
        </p:sp>
        <p:sp>
          <p:nvSpPr>
            <p:cNvPr id="1036" name="Rectangle 15"/>
            <p:cNvSpPr>
              <a:spLocks noChangeArrowheads="1"/>
            </p:cNvSpPr>
            <p:nvPr/>
          </p:nvSpPr>
          <p:spPr bwMode="auto">
            <a:xfrm>
              <a:off x="1726000" y="908360"/>
              <a:ext cx="228600" cy="228600"/>
            </a:xfrm>
            <a:prstGeom prst="rect">
              <a:avLst/>
            </a:prstGeom>
            <a:solidFill>
              <a:srgbClr val="F0841F"/>
            </a:solidFill>
            <a:ln w="10000">
              <a:solidFill>
                <a:srgbClr val="EB6909"/>
              </a:solidFill>
              <a:miter lim="800000"/>
            </a:ln>
          </p:spPr>
          <p:txBody>
            <a:bodyPr anchor="ctr"/>
            <a:lstStyle/>
            <a:p>
              <a:pPr algn="ctr"/>
              <a:endParaRPr lang="fr-FR">
                <a:solidFill>
                  <a:srgbClr val="2D3235"/>
                </a:solidFill>
                <a:latin typeface="Tw Cen MT" panose="020B0602020104020603" charset="0"/>
              </a:endParaRPr>
            </a:p>
          </p:txBody>
        </p:sp>
        <p:sp>
          <p:nvSpPr>
            <p:cNvPr id="1037" name="Rectangle 16"/>
            <p:cNvSpPr>
              <a:spLocks noChangeArrowheads="1"/>
            </p:cNvSpPr>
            <p:nvPr/>
          </p:nvSpPr>
          <p:spPr bwMode="auto">
            <a:xfrm>
              <a:off x="441380" y="908360"/>
              <a:ext cx="376260" cy="228600"/>
            </a:xfrm>
            <a:prstGeom prst="rect">
              <a:avLst/>
            </a:prstGeom>
            <a:solidFill>
              <a:srgbClr val="474745"/>
            </a:solidFill>
            <a:ln w="10000">
              <a:solidFill>
                <a:srgbClr val="004857"/>
              </a:solidFill>
              <a:miter lim="800000"/>
            </a:ln>
          </p:spPr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latin typeface="Tw Cen MT" panose="020B0602020104020603" charset="0"/>
              </a:endParaRPr>
            </a:p>
          </p:txBody>
        </p:sp>
      </p:grpSp>
      <p:cxnSp>
        <p:nvCxnSpPr>
          <p:cNvPr id="16" name="Connecteur droit 15"/>
          <p:cNvCxnSpPr/>
          <p:nvPr/>
        </p:nvCxnSpPr>
        <p:spPr>
          <a:xfrm>
            <a:off x="0" y="992188"/>
            <a:ext cx="9288463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125663" y="28692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fr-BE" dirty="0"/>
            </a:br>
            <a:endParaRPr lang="fr-BE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5"/>
          <a:srcRect l="2958" t="38564" r="72920" b="37037"/>
          <a:stretch>
            <a:fillRect/>
          </a:stretch>
        </p:blipFill>
        <p:spPr>
          <a:xfrm>
            <a:off x="700783" y="10663"/>
            <a:ext cx="536939" cy="543111"/>
          </a:xfrm>
          <a:prstGeom prst="rect">
            <a:avLst/>
          </a:prstGeom>
        </p:spPr>
      </p:pic>
      <p:pic>
        <p:nvPicPr>
          <p:cNvPr id="17" name="Picture 11" descr="logowhite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098" y="116054"/>
            <a:ext cx="828083" cy="73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8" y="603250"/>
            <a:ext cx="486332" cy="434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1738F79-5EDA-A24F-8AD0-B7EFB2CC374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254061"/>
          </a:solidFill>
          <a:latin typeface="+mj-lt"/>
          <a:ea typeface="MS PGothic" panose="020B0600070205080204" charset="-128"/>
          <a:cs typeface="MS PGothic" panose="020B060007020508020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54061"/>
          </a:solidFill>
          <a:latin typeface="Century Gothic" panose="020B0502020202020204" charset="0"/>
          <a:ea typeface="MS PGothic" panose="020B0600070205080204" charset="-128"/>
          <a:cs typeface="MS PGothic" panose="020B060007020508020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54061"/>
          </a:solidFill>
          <a:latin typeface="Century Gothic" panose="020B0502020202020204" charset="0"/>
          <a:ea typeface="MS PGothic" panose="020B0600070205080204" charset="-128"/>
          <a:cs typeface="MS PGothic" panose="020B060007020508020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54061"/>
          </a:solidFill>
          <a:latin typeface="Century Gothic" panose="020B0502020202020204" charset="0"/>
          <a:ea typeface="MS PGothic" panose="020B0600070205080204" charset="-128"/>
          <a:cs typeface="MS PGothic" panose="020B060007020508020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54061"/>
          </a:solidFill>
          <a:latin typeface="Century Gothic" panose="020B0502020202020204" charset="0"/>
          <a:ea typeface="MS PGothic" panose="020B0600070205080204" charset="-128"/>
          <a:cs typeface="MS PGothic" panose="020B060007020508020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54061"/>
          </a:solidFill>
          <a:latin typeface="Century Gothic" panose="020B0502020202020204" charset="0"/>
          <a:ea typeface="MS PGothic" panose="020B0600070205080204" charset="-128"/>
          <a:cs typeface="MS PGothic" panose="020B060007020508020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54061"/>
          </a:solidFill>
          <a:latin typeface="Century Gothic" panose="020B0502020202020204" charset="0"/>
          <a:ea typeface="MS PGothic" panose="020B0600070205080204" charset="-128"/>
          <a:cs typeface="MS PGothic" panose="020B060007020508020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54061"/>
          </a:solidFill>
          <a:latin typeface="Century Gothic" panose="020B0502020202020204" charset="0"/>
          <a:ea typeface="MS PGothic" panose="020B0600070205080204" charset="-128"/>
          <a:cs typeface="MS PGothic" panose="020B060007020508020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54061"/>
          </a:solidFill>
          <a:latin typeface="Century Gothic" panose="020B0502020202020204" charset="0"/>
          <a:ea typeface="MS PGothic" panose="020B0600070205080204" charset="-128"/>
          <a:cs typeface="MS PGothic" panose="020B060007020508020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54061"/>
          </a:solidFill>
          <a:latin typeface="+mn-lt"/>
          <a:ea typeface="MS PGothic" panose="020B0600070205080204" charset="-128"/>
          <a:cs typeface="MS PGothic" panose="020B060007020508020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54061"/>
          </a:solidFill>
          <a:latin typeface="+mn-lt"/>
          <a:ea typeface="MS PGothic" panose="020B060007020508020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54061"/>
          </a:solidFill>
          <a:latin typeface="+mn-lt"/>
          <a:ea typeface="MS PGothic" panose="020B060007020508020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254061"/>
          </a:solidFill>
          <a:latin typeface="+mn-lt"/>
          <a:ea typeface="MS PGothic" panose="020B060007020508020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376092"/>
          </a:solidFill>
          <a:latin typeface="+mn-lt"/>
          <a:ea typeface="MS PGothic" panose="020B060007020508020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2421924"/>
            <a:ext cx="9144000" cy="2553730"/>
          </a:xfrm>
          <a:prstGeom prst="rect">
            <a:avLst/>
          </a:prstGeom>
          <a:solidFill>
            <a:srgbClr val="474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1029" name="Grouper 17"/>
          <p:cNvGrpSpPr/>
          <p:nvPr/>
        </p:nvGrpSpPr>
        <p:grpSpPr bwMode="auto">
          <a:xfrm>
            <a:off x="96299" y="2096833"/>
            <a:ext cx="3451954" cy="432823"/>
            <a:chOff x="441380" y="908360"/>
            <a:chExt cx="1797460" cy="228600"/>
          </a:xfrm>
        </p:grpSpPr>
        <p:sp>
          <p:nvSpPr>
            <p:cNvPr id="1032" name="Rectangle 10"/>
            <p:cNvSpPr>
              <a:spLocks noChangeArrowheads="1"/>
            </p:cNvSpPr>
            <p:nvPr/>
          </p:nvSpPr>
          <p:spPr bwMode="auto">
            <a:xfrm>
              <a:off x="1441760" y="908360"/>
              <a:ext cx="228600" cy="228600"/>
            </a:xfrm>
            <a:prstGeom prst="rect">
              <a:avLst/>
            </a:prstGeom>
            <a:solidFill>
              <a:srgbClr val="DE0673"/>
            </a:solidFill>
            <a:ln w="10000">
              <a:solidFill>
                <a:srgbClr val="E2007A"/>
              </a:solidFill>
              <a:miter lim="800000"/>
            </a:ln>
          </p:spPr>
          <p:txBody>
            <a:bodyPr anchor="ctr"/>
            <a:lstStyle/>
            <a:p>
              <a:pPr algn="ctr"/>
              <a:endParaRPr lang="fr-FR">
                <a:solidFill>
                  <a:srgbClr val="2D3235"/>
                </a:solidFill>
                <a:latin typeface="Tw Cen MT" panose="020B0602020104020603" charset="0"/>
              </a:endParaRPr>
            </a:p>
          </p:txBody>
        </p:sp>
        <p:sp>
          <p:nvSpPr>
            <p:cNvPr id="1033" name="Rectangle 11"/>
            <p:cNvSpPr>
              <a:spLocks noChangeArrowheads="1"/>
            </p:cNvSpPr>
            <p:nvPr/>
          </p:nvSpPr>
          <p:spPr bwMode="auto">
            <a:xfrm>
              <a:off x="2010240" y="908360"/>
              <a:ext cx="228600" cy="228600"/>
            </a:xfrm>
            <a:prstGeom prst="rect">
              <a:avLst/>
            </a:prstGeom>
            <a:solidFill>
              <a:srgbClr val="006D7A"/>
            </a:solidFill>
            <a:ln w="10000">
              <a:solidFill>
                <a:srgbClr val="3C4694"/>
              </a:solidFill>
              <a:miter lim="800000"/>
            </a:ln>
          </p:spPr>
          <p:txBody>
            <a:bodyPr anchor="ctr"/>
            <a:lstStyle/>
            <a:p>
              <a:pPr algn="ctr"/>
              <a:endParaRPr lang="fr-FR">
                <a:solidFill>
                  <a:srgbClr val="2D3235"/>
                </a:solidFill>
                <a:latin typeface="Tw Cen MT" panose="020B0602020104020603" charset="0"/>
              </a:endParaRPr>
            </a:p>
          </p:txBody>
        </p:sp>
        <p:sp>
          <p:nvSpPr>
            <p:cNvPr id="1034" name="Rectangle 12"/>
            <p:cNvSpPr>
              <a:spLocks noChangeArrowheads="1"/>
            </p:cNvSpPr>
            <p:nvPr/>
          </p:nvSpPr>
          <p:spPr bwMode="auto">
            <a:xfrm>
              <a:off x="873280" y="908360"/>
              <a:ext cx="228600" cy="228600"/>
            </a:xfrm>
            <a:prstGeom prst="rect">
              <a:avLst/>
            </a:prstGeom>
            <a:solidFill>
              <a:srgbClr val="B0C929"/>
            </a:solidFill>
            <a:ln w="10000">
              <a:solidFill>
                <a:srgbClr val="79B51C"/>
              </a:solidFill>
              <a:miter lim="800000"/>
            </a:ln>
          </p:spPr>
          <p:txBody>
            <a:bodyPr anchor="ctr"/>
            <a:lstStyle/>
            <a:p>
              <a:pPr algn="ctr"/>
              <a:endParaRPr lang="fr-FR">
                <a:solidFill>
                  <a:srgbClr val="2D3235"/>
                </a:solidFill>
                <a:latin typeface="Tw Cen MT" panose="020B0602020104020603" charset="0"/>
              </a:endParaRPr>
            </a:p>
          </p:txBody>
        </p:sp>
        <p:sp>
          <p:nvSpPr>
            <p:cNvPr id="1035" name="Rectangle 14"/>
            <p:cNvSpPr>
              <a:spLocks noChangeArrowheads="1"/>
            </p:cNvSpPr>
            <p:nvPr/>
          </p:nvSpPr>
          <p:spPr bwMode="auto">
            <a:xfrm>
              <a:off x="1157520" y="908360"/>
              <a:ext cx="228600" cy="228600"/>
            </a:xfrm>
            <a:prstGeom prst="rect">
              <a:avLst/>
            </a:prstGeom>
            <a:solidFill>
              <a:srgbClr val="11ABD4"/>
            </a:solidFill>
            <a:ln w="10000">
              <a:solidFill>
                <a:srgbClr val="008BCF"/>
              </a:solidFill>
              <a:miter lim="800000"/>
            </a:ln>
          </p:spPr>
          <p:txBody>
            <a:bodyPr anchor="ctr"/>
            <a:lstStyle/>
            <a:p>
              <a:pPr algn="ctr"/>
              <a:endParaRPr lang="fr-FR">
                <a:solidFill>
                  <a:srgbClr val="2D3235"/>
                </a:solidFill>
                <a:latin typeface="Tw Cen MT" panose="020B0602020104020603" charset="0"/>
              </a:endParaRPr>
            </a:p>
          </p:txBody>
        </p:sp>
        <p:sp>
          <p:nvSpPr>
            <p:cNvPr id="1036" name="Rectangle 15"/>
            <p:cNvSpPr>
              <a:spLocks noChangeArrowheads="1"/>
            </p:cNvSpPr>
            <p:nvPr/>
          </p:nvSpPr>
          <p:spPr bwMode="auto">
            <a:xfrm>
              <a:off x="1726000" y="908360"/>
              <a:ext cx="228600" cy="228600"/>
            </a:xfrm>
            <a:prstGeom prst="rect">
              <a:avLst/>
            </a:prstGeom>
            <a:solidFill>
              <a:srgbClr val="F0841F"/>
            </a:solidFill>
            <a:ln w="10000">
              <a:solidFill>
                <a:srgbClr val="EB6909"/>
              </a:solidFill>
              <a:miter lim="800000"/>
            </a:ln>
          </p:spPr>
          <p:txBody>
            <a:bodyPr anchor="ctr"/>
            <a:lstStyle/>
            <a:p>
              <a:pPr algn="ctr"/>
              <a:endParaRPr lang="fr-FR">
                <a:solidFill>
                  <a:srgbClr val="2D3235"/>
                </a:solidFill>
                <a:latin typeface="Tw Cen MT" panose="020B0602020104020603" charset="0"/>
              </a:endParaRPr>
            </a:p>
          </p:txBody>
        </p:sp>
        <p:sp>
          <p:nvSpPr>
            <p:cNvPr id="1037" name="Rectangle 16"/>
            <p:cNvSpPr>
              <a:spLocks noChangeArrowheads="1"/>
            </p:cNvSpPr>
            <p:nvPr/>
          </p:nvSpPr>
          <p:spPr bwMode="auto">
            <a:xfrm>
              <a:off x="441380" y="908360"/>
              <a:ext cx="376260" cy="228600"/>
            </a:xfrm>
            <a:prstGeom prst="rect">
              <a:avLst/>
            </a:prstGeom>
            <a:solidFill>
              <a:srgbClr val="474745"/>
            </a:solidFill>
            <a:ln w="10000">
              <a:noFill/>
              <a:miter lim="800000"/>
            </a:ln>
          </p:spPr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latin typeface="Tw Cen MT" panose="020B0602020104020603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125663" y="28692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fr-BE" dirty="0"/>
            </a:br>
            <a:endParaRPr lang="fr-BE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5"/>
          <a:srcRect l="2959" t="38564" r="845" b="36009"/>
          <a:stretch>
            <a:fillRect/>
          </a:stretch>
        </p:blipFill>
        <p:spPr>
          <a:xfrm>
            <a:off x="111251" y="161190"/>
            <a:ext cx="3598771" cy="951236"/>
          </a:xfrm>
          <a:prstGeom prst="rect">
            <a:avLst/>
          </a:prstGeom>
        </p:spPr>
      </p:pic>
      <p:pic>
        <p:nvPicPr>
          <p:cNvPr id="17" name="Picture 11" descr="logowhite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048" y="116054"/>
            <a:ext cx="1339134" cy="11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254061"/>
          </a:solidFill>
          <a:latin typeface="+mj-lt"/>
          <a:ea typeface="MS PGothic" panose="020B0600070205080204" charset="-128"/>
          <a:cs typeface="MS PGothic" panose="020B060007020508020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54061"/>
          </a:solidFill>
          <a:latin typeface="Century Gothic" panose="020B0502020202020204" charset="0"/>
          <a:ea typeface="MS PGothic" panose="020B0600070205080204" charset="-128"/>
          <a:cs typeface="MS PGothic" panose="020B060007020508020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54061"/>
          </a:solidFill>
          <a:latin typeface="Century Gothic" panose="020B0502020202020204" charset="0"/>
          <a:ea typeface="MS PGothic" panose="020B0600070205080204" charset="-128"/>
          <a:cs typeface="MS PGothic" panose="020B060007020508020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54061"/>
          </a:solidFill>
          <a:latin typeface="Century Gothic" panose="020B0502020202020204" charset="0"/>
          <a:ea typeface="MS PGothic" panose="020B0600070205080204" charset="-128"/>
          <a:cs typeface="MS PGothic" panose="020B060007020508020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54061"/>
          </a:solidFill>
          <a:latin typeface="Century Gothic" panose="020B0502020202020204" charset="0"/>
          <a:ea typeface="MS PGothic" panose="020B0600070205080204" charset="-128"/>
          <a:cs typeface="MS PGothic" panose="020B060007020508020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54061"/>
          </a:solidFill>
          <a:latin typeface="Century Gothic" panose="020B0502020202020204" charset="0"/>
          <a:ea typeface="MS PGothic" panose="020B0600070205080204" charset="-128"/>
          <a:cs typeface="MS PGothic" panose="020B060007020508020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54061"/>
          </a:solidFill>
          <a:latin typeface="Century Gothic" panose="020B0502020202020204" charset="0"/>
          <a:ea typeface="MS PGothic" panose="020B0600070205080204" charset="-128"/>
          <a:cs typeface="MS PGothic" panose="020B060007020508020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54061"/>
          </a:solidFill>
          <a:latin typeface="Century Gothic" panose="020B0502020202020204" charset="0"/>
          <a:ea typeface="MS PGothic" panose="020B0600070205080204" charset="-128"/>
          <a:cs typeface="MS PGothic" panose="020B060007020508020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54061"/>
          </a:solidFill>
          <a:latin typeface="Century Gothic" panose="020B0502020202020204" charset="0"/>
          <a:ea typeface="MS PGothic" panose="020B0600070205080204" charset="-128"/>
          <a:cs typeface="MS PGothic" panose="020B060007020508020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54061"/>
          </a:solidFill>
          <a:latin typeface="+mn-lt"/>
          <a:ea typeface="MS PGothic" panose="020B0600070205080204" charset="-128"/>
          <a:cs typeface="MS PGothic" panose="020B060007020508020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54061"/>
          </a:solidFill>
          <a:latin typeface="+mn-lt"/>
          <a:ea typeface="MS PGothic" panose="020B060007020508020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54061"/>
          </a:solidFill>
          <a:latin typeface="+mn-lt"/>
          <a:ea typeface="MS PGothic" panose="020B060007020508020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254061"/>
          </a:solidFill>
          <a:latin typeface="+mn-lt"/>
          <a:ea typeface="MS PGothic" panose="020B060007020508020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376092"/>
          </a:solidFill>
          <a:latin typeface="+mn-lt"/>
          <a:ea typeface="MS PGothic" panose="020B060007020508020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mailto:rajanikant.panda@uliege.b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8212" y="623798"/>
            <a:ext cx="484296" cy="357803"/>
          </a:xfrm>
        </p:spPr>
        <p:txBody>
          <a:bodyPr/>
          <a:lstStyle/>
          <a:p>
            <a:pPr>
              <a:defRPr/>
            </a:pPr>
            <a:r>
              <a:rPr lang="en-US" dirty="0"/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60267" y="50795"/>
            <a:ext cx="1058332" cy="81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itre 1"/>
          <p:cNvSpPr txBox="1">
            <a:spLocks/>
          </p:cNvSpPr>
          <p:nvPr/>
        </p:nvSpPr>
        <p:spPr>
          <a:xfrm>
            <a:off x="696109" y="1953470"/>
            <a:ext cx="7893324" cy="133666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54061"/>
                </a:solidFill>
                <a:latin typeface="+mj-lt"/>
                <a:ea typeface="MS PGothic" panose="020B0600070205080204" charset="-128"/>
                <a:cs typeface="MS PGothic" panose="020B060007020508020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54061"/>
                </a:solidFill>
                <a:latin typeface="Century Gothic" panose="020B0502020202020204" charset="0"/>
                <a:ea typeface="MS PGothic" panose="020B0600070205080204" charset="-128"/>
                <a:cs typeface="MS PGothic" panose="020B060007020508020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54061"/>
                </a:solidFill>
                <a:latin typeface="Century Gothic" panose="020B0502020202020204" charset="0"/>
                <a:ea typeface="MS PGothic" panose="020B0600070205080204" charset="-128"/>
                <a:cs typeface="MS PGothic" panose="020B060007020508020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54061"/>
                </a:solidFill>
                <a:latin typeface="Century Gothic" panose="020B0502020202020204" charset="0"/>
                <a:ea typeface="MS PGothic" panose="020B0600070205080204" charset="-128"/>
                <a:cs typeface="MS PGothic" panose="020B060007020508020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54061"/>
                </a:solidFill>
                <a:latin typeface="Century Gothic" panose="020B0502020202020204" charset="0"/>
                <a:ea typeface="MS PGothic" panose="020B0600070205080204" charset="-128"/>
                <a:cs typeface="MS PGothic" panose="020B060007020508020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54061"/>
                </a:solidFill>
                <a:latin typeface="Century Gothic" panose="020B0502020202020204" charset="0"/>
                <a:ea typeface="MS PGothic" panose="020B0600070205080204" charset="-128"/>
                <a:cs typeface="MS PGothic" panose="020B060007020508020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54061"/>
                </a:solidFill>
                <a:latin typeface="Century Gothic" panose="020B0502020202020204" charset="0"/>
                <a:ea typeface="MS PGothic" panose="020B0600070205080204" charset="-128"/>
                <a:cs typeface="MS PGothic" panose="020B060007020508020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54061"/>
                </a:solidFill>
                <a:latin typeface="Century Gothic" panose="020B0502020202020204" charset="0"/>
                <a:ea typeface="MS PGothic" panose="020B0600070205080204" charset="-128"/>
                <a:cs typeface="MS PGothic" panose="020B060007020508020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54061"/>
                </a:solidFill>
                <a:latin typeface="Century Gothic" panose="020B0502020202020204" charset="0"/>
                <a:ea typeface="MS PGothic" panose="020B0600070205080204" charset="-128"/>
                <a:cs typeface="MS PGothic" panose="020B0600070205080204" charset="-128"/>
              </a:defRPr>
            </a:lvl9pPr>
          </a:lstStyle>
          <a:p>
            <a:pPr algn="ctr">
              <a:spcAft>
                <a:spcPts val="500"/>
              </a:spcAft>
            </a:pPr>
            <a:r>
              <a:rPr lang="en-GB" sz="2400" dirty="0">
                <a:solidFill>
                  <a:schemeClr val="tx1"/>
                </a:solidFill>
              </a:rPr>
              <a:t>Brain </a:t>
            </a:r>
            <a:r>
              <a:rPr lang="en-GB" sz="2400" b="1" dirty="0">
                <a:solidFill>
                  <a:schemeClr val="tx1"/>
                </a:solidFill>
              </a:rPr>
              <a:t>information processing </a:t>
            </a:r>
            <a:r>
              <a:rPr lang="en-GB" sz="2400" dirty="0">
                <a:solidFill>
                  <a:schemeClr val="tx1"/>
                </a:solidFill>
              </a:rPr>
              <a:t>characterize Altered State of </a:t>
            </a:r>
            <a:r>
              <a:rPr lang="en-GB" sz="2400" b="1" dirty="0">
                <a:solidFill>
                  <a:schemeClr val="tx1"/>
                </a:solidFill>
              </a:rPr>
              <a:t>Consciousness: </a:t>
            </a:r>
          </a:p>
          <a:p>
            <a:pPr algn="ctr">
              <a:spcAft>
                <a:spcPts val="500"/>
              </a:spcAft>
            </a:pPr>
            <a:r>
              <a:rPr lang="en-GB" sz="2400" dirty="0">
                <a:solidFill>
                  <a:schemeClr val="tx1"/>
                </a:solidFill>
              </a:rPr>
              <a:t>a computational modelling framework</a:t>
            </a:r>
          </a:p>
        </p:txBody>
      </p:sp>
      <p:pic>
        <p:nvPicPr>
          <p:cNvPr id="47" name="Picture 3" descr="Y:\_SHARE_\Research\CONS\CSG\SHARE\4-ADMIN\Logos\GIGA Consciousness\OFFICIAL\_uLIEGE_GIGA_Consciousness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1947" y="120006"/>
            <a:ext cx="2065418" cy="767912"/>
          </a:xfrm>
          <a:prstGeom prst="rect">
            <a:avLst/>
          </a:prstGeom>
          <a:noFill/>
        </p:spPr>
      </p:pic>
      <p:pic>
        <p:nvPicPr>
          <p:cNvPr id="49" name="Picture 48" descr="inde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3319" y="130679"/>
            <a:ext cx="853236" cy="746567"/>
          </a:xfrm>
          <a:prstGeom prst="rect">
            <a:avLst/>
          </a:prstGeom>
        </p:spPr>
      </p:pic>
      <p:pic>
        <p:nvPicPr>
          <p:cNvPr id="53" name="Picture 52" descr="Y:\_SHARE_\Research\CONS\CSG\SHARE\4-ADMIN\Logos\Centre du Cerveau²\-Centre du Cerveau²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2509" y="46762"/>
            <a:ext cx="1386768" cy="914400"/>
          </a:xfrm>
          <a:prstGeom prst="rect">
            <a:avLst/>
          </a:prstGeom>
          <a:noFill/>
        </p:spPr>
      </p:pic>
      <p:pic>
        <p:nvPicPr>
          <p:cNvPr id="54" name="Picture 4" descr="Fonds de la Recherche Scientifique - FNRS - Log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232" y="46762"/>
            <a:ext cx="14398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60168" y="3858238"/>
            <a:ext cx="64349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Rajanikant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Panda</a:t>
            </a:r>
          </a:p>
          <a:p>
            <a:pPr algn="ctr">
              <a:spcAft>
                <a:spcPts val="0"/>
              </a:spcAft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 Student</a:t>
            </a:r>
          </a:p>
          <a:p>
            <a:pPr algn="ctr">
              <a:spcAft>
                <a:spcPts val="0"/>
              </a:spcAft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Coma Science group</a:t>
            </a:r>
          </a:p>
          <a:p>
            <a:pPr algn="ctr">
              <a:spcAft>
                <a:spcPts val="0"/>
              </a:spcAft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GIGS-Consciousness, University of Liege, Liege, Belgium</a:t>
            </a:r>
          </a:p>
          <a:p>
            <a:pPr algn="ctr">
              <a:spcAft>
                <a:spcPts val="0"/>
              </a:spcAft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Centre Du Cerveau</a:t>
            </a:r>
            <a:r>
              <a:rPr lang="en-GB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University Hospital of Liege, Liege, Belgium</a:t>
            </a:r>
          </a:p>
          <a:p>
            <a:pPr algn="ctr">
              <a:spcAft>
                <a:spcPts val="0"/>
              </a:spcAft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rajanikant.panda@uliege.be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786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8212" y="623798"/>
            <a:ext cx="484296" cy="357803"/>
          </a:xfrm>
        </p:spPr>
        <p:txBody>
          <a:bodyPr/>
          <a:lstStyle/>
          <a:p>
            <a:pPr>
              <a:defRPr/>
            </a:pPr>
            <a:r>
              <a:rPr lang="en-US" dirty="0"/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73783" y="1378811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73783" y="3203257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060267" y="50795"/>
            <a:ext cx="1058332" cy="81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b="2896"/>
          <a:stretch/>
        </p:blipFill>
        <p:spPr>
          <a:xfrm>
            <a:off x="6204994" y="1232647"/>
            <a:ext cx="1037757" cy="914400"/>
          </a:xfrm>
          <a:prstGeom prst="rect">
            <a:avLst/>
          </a:prstGeom>
        </p:spPr>
      </p:pic>
      <p:pic>
        <p:nvPicPr>
          <p:cNvPr id="1030" name="Picture 6" descr="Sağlık Bakanı'ndan Anestezi İlacı Açıklaması « Esnaf Haber T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979" y="1232647"/>
            <a:ext cx="146372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terview: Elsaesser on communicating with coma patients - PhenomenologyBlo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4" b="4955"/>
          <a:stretch/>
        </p:blipFill>
        <p:spPr bwMode="auto">
          <a:xfrm>
            <a:off x="2050983" y="1232647"/>
            <a:ext cx="118511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321" y="2612478"/>
            <a:ext cx="2592324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5047" y="2469149"/>
            <a:ext cx="947071" cy="1188720"/>
          </a:xfrm>
          <a:prstGeom prst="rect">
            <a:avLst/>
          </a:prstGeom>
        </p:spPr>
      </p:pic>
      <p:pic>
        <p:nvPicPr>
          <p:cNvPr id="22" name="Picture 1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3" t="3986" r="14682" b="27423"/>
          <a:stretch/>
        </p:blipFill>
        <p:spPr bwMode="auto">
          <a:xfrm>
            <a:off x="6803388" y="3126854"/>
            <a:ext cx="1512117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>
            <a:stCxn id="20" idx="3"/>
          </p:cNvCxnSpPr>
          <p:nvPr/>
        </p:nvCxnSpPr>
        <p:spPr>
          <a:xfrm flipV="1">
            <a:off x="3789645" y="2965669"/>
            <a:ext cx="1771951" cy="28688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0" idx="3"/>
          </p:cNvCxnSpPr>
          <p:nvPr/>
        </p:nvCxnSpPr>
        <p:spPr>
          <a:xfrm>
            <a:off x="3789645" y="3252558"/>
            <a:ext cx="2907532" cy="68962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9"/>
          <a:srcRect l="29458" t="9622" r="53245" b="15089"/>
          <a:stretch/>
        </p:blipFill>
        <p:spPr>
          <a:xfrm>
            <a:off x="7521146" y="4612692"/>
            <a:ext cx="1054444" cy="96382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/>
          <a:srcRect l="53375" t="9373" r="29328" b="15337"/>
          <a:stretch/>
        </p:blipFill>
        <p:spPr>
          <a:xfrm>
            <a:off x="7521148" y="5815604"/>
            <a:ext cx="1054442" cy="963827"/>
          </a:xfrm>
          <a:prstGeom prst="rect">
            <a:avLst/>
          </a:prstGeom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18" t="45533"/>
          <a:stretch/>
        </p:blipFill>
        <p:spPr bwMode="auto">
          <a:xfrm>
            <a:off x="5166053" y="4457708"/>
            <a:ext cx="1872419" cy="2238843"/>
          </a:xfrm>
          <a:prstGeom prst="roundRect">
            <a:avLst>
              <a:gd name="adj" fmla="val 2065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5378316" y="6523544"/>
            <a:ext cx="1510350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Hopf</a:t>
            </a:r>
            <a:r>
              <a:rPr lang="en-US" sz="800" b="1" dirty="0">
                <a:latin typeface="Calibri" panose="020F0502020204030204" pitchFamily="34" charset="0"/>
                <a:cs typeface="Calibri" panose="020F0502020204030204" pitchFamily="34" charset="0"/>
              </a:rPr>
              <a:t> oscillator: Local Dynamics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19270" y="5613192"/>
            <a:ext cx="65595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>
                <a:latin typeface="Calibri" panose="020F0502020204030204" pitchFamily="34" charset="0"/>
                <a:cs typeface="Calibri" panose="020F0502020204030204" pitchFamily="34" charset="0"/>
              </a:rPr>
              <a:t>Bifurcation</a:t>
            </a:r>
          </a:p>
          <a:p>
            <a:pPr algn="ctr"/>
            <a:r>
              <a:rPr lang="en-US" sz="800" b="1" dirty="0">
                <a:latin typeface="Calibri" panose="020F0502020204030204" pitchFamily="34" charset="0"/>
                <a:cs typeface="Calibri" panose="020F0502020204030204" pitchFamily="34" charset="0"/>
              </a:rPr>
              <a:t>parameter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57847" y="4676629"/>
            <a:ext cx="691021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Whole</a:t>
            </a:r>
          </a:p>
          <a:p>
            <a:pPr algn="ctr"/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Brain</a:t>
            </a:r>
          </a:p>
          <a:p>
            <a:pPr algn="ctr"/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519166" y="6390430"/>
            <a:ext cx="1178011" cy="82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351066" y="6339944"/>
            <a:ext cx="153760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>
                <a:latin typeface="Calibri" panose="020F0502020204030204" pitchFamily="34" charset="0"/>
                <a:cs typeface="Calibri" panose="020F0502020204030204" pitchFamily="34" charset="0"/>
              </a:rPr>
              <a:t>Unbalance System    Balance System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44102" y="969707"/>
            <a:ext cx="5264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Disorder of Consciousness                     Anaesthetized                                         Sleep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2"/>
          <a:srcRect r="44023"/>
          <a:stretch/>
        </p:blipFill>
        <p:spPr>
          <a:xfrm>
            <a:off x="2649292" y="4507934"/>
            <a:ext cx="2152755" cy="2286000"/>
          </a:xfrm>
          <a:prstGeom prst="rect">
            <a:avLst/>
          </a:prstGeom>
        </p:spPr>
      </p:pic>
      <p:pic>
        <p:nvPicPr>
          <p:cNvPr id="42" name="Picture 2" descr="https://ars.els-cdn.com/content/image/1-s2.0-S1053811919305889-gr1_lrg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9" t="58893" r="32501"/>
          <a:stretch/>
        </p:blipFill>
        <p:spPr bwMode="auto">
          <a:xfrm>
            <a:off x="3629748" y="5642973"/>
            <a:ext cx="789549" cy="8313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" name="Picture 204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9732" y="4484787"/>
            <a:ext cx="1742290" cy="1188720"/>
          </a:xfrm>
          <a:prstGeom prst="rect">
            <a:avLst/>
          </a:prstGeom>
        </p:spPr>
      </p:pic>
      <p:pic>
        <p:nvPicPr>
          <p:cNvPr id="2049" name="Picture 204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5337" y="5853824"/>
            <a:ext cx="1018273" cy="1005840"/>
          </a:xfrm>
          <a:prstGeom prst="roundRect">
            <a:avLst/>
          </a:prstGeom>
        </p:spPr>
      </p:pic>
      <p:sp>
        <p:nvSpPr>
          <p:cNvPr id="2051" name="Oval 2050"/>
          <p:cNvSpPr/>
          <p:nvPr/>
        </p:nvSpPr>
        <p:spPr>
          <a:xfrm>
            <a:off x="4569327" y="5387546"/>
            <a:ext cx="365027" cy="3193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TextBox 2052"/>
          <p:cNvSpPr txBox="1"/>
          <p:nvPr/>
        </p:nvSpPr>
        <p:spPr>
          <a:xfrm>
            <a:off x="4015544" y="4307929"/>
            <a:ext cx="15313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In-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silico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Perturbation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0339" y="4211493"/>
            <a:ext cx="2031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Brain Information Processing</a:t>
            </a:r>
          </a:p>
        </p:txBody>
      </p:sp>
      <p:sp>
        <p:nvSpPr>
          <p:cNvPr id="2054" name="TextBox 2053"/>
          <p:cNvSpPr txBox="1"/>
          <p:nvPr/>
        </p:nvSpPr>
        <p:spPr>
          <a:xfrm>
            <a:off x="1327587" y="4517504"/>
            <a:ext cx="591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-6983" y="5350788"/>
            <a:ext cx="8835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Transfer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broadcast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receiving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37572" y="6519025"/>
            <a:ext cx="16065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Causal regional interaction</a:t>
            </a:r>
          </a:p>
        </p:txBody>
      </p:sp>
      <p:sp>
        <p:nvSpPr>
          <p:cNvPr id="2059" name="Curved Left Arrow 2058"/>
          <p:cNvSpPr/>
          <p:nvPr/>
        </p:nvSpPr>
        <p:spPr>
          <a:xfrm>
            <a:off x="8604224" y="2872929"/>
            <a:ext cx="429979" cy="2971815"/>
          </a:xfrm>
          <a:prstGeom prst="curved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Curved Left Arrow 57"/>
          <p:cNvSpPr/>
          <p:nvPr/>
        </p:nvSpPr>
        <p:spPr>
          <a:xfrm flipH="1">
            <a:off x="370702" y="1571126"/>
            <a:ext cx="639795" cy="1960273"/>
          </a:xfrm>
          <a:prstGeom prst="curved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60" name="Quad Arrow 2059"/>
          <p:cNvSpPr/>
          <p:nvPr/>
        </p:nvSpPr>
        <p:spPr>
          <a:xfrm>
            <a:off x="4716060" y="5504729"/>
            <a:ext cx="407389" cy="513960"/>
          </a:xfrm>
          <a:prstGeom prst="quad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54008" y="4690098"/>
            <a:ext cx="6238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Stability</a:t>
            </a:r>
          </a:p>
        </p:txBody>
      </p:sp>
      <p:sp>
        <p:nvSpPr>
          <p:cNvPr id="2061" name="Left Arrow 2060"/>
          <p:cNvSpPr/>
          <p:nvPr/>
        </p:nvSpPr>
        <p:spPr>
          <a:xfrm>
            <a:off x="2054011" y="5671551"/>
            <a:ext cx="363582" cy="180317"/>
          </a:xfrm>
          <a:prstGeom prst="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5212435" y="2288291"/>
            <a:ext cx="16257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Brain Structural MRI (i.e., DTI)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688939" y="2885800"/>
            <a:ext cx="17796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Brain function MRI (i.e., fMRI)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551558" y="2347363"/>
            <a:ext cx="18838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Magnetic Resonance Imaging (MRI)</a:t>
            </a:r>
          </a:p>
        </p:txBody>
      </p:sp>
      <p:sp>
        <p:nvSpPr>
          <p:cNvPr id="2065" name="TextBox 2064"/>
          <p:cNvSpPr txBox="1"/>
          <p:nvPr/>
        </p:nvSpPr>
        <p:spPr>
          <a:xfrm>
            <a:off x="7448319" y="4316031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Brain Connectivity @ </a:t>
            </a:r>
          </a:p>
          <a:p>
            <a:pPr algn="ctr"/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Consciousness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408957" y="5527233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Brain Connectivity @ </a:t>
            </a:r>
          </a:p>
          <a:p>
            <a:pPr algn="ctr"/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Un-Consciousness</a:t>
            </a:r>
          </a:p>
        </p:txBody>
      </p:sp>
      <p:sp>
        <p:nvSpPr>
          <p:cNvPr id="71" name="Left Arrow 70"/>
          <p:cNvSpPr/>
          <p:nvPr/>
        </p:nvSpPr>
        <p:spPr>
          <a:xfrm>
            <a:off x="7021568" y="5671551"/>
            <a:ext cx="363582" cy="180317"/>
          </a:xfrm>
          <a:prstGeom prst="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itre 1"/>
          <p:cNvSpPr txBox="1">
            <a:spLocks/>
          </p:cNvSpPr>
          <p:nvPr/>
        </p:nvSpPr>
        <p:spPr>
          <a:xfrm>
            <a:off x="1284858" y="73025"/>
            <a:ext cx="7893324" cy="89693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54061"/>
                </a:solidFill>
                <a:latin typeface="+mj-lt"/>
                <a:ea typeface="MS PGothic" panose="020B0600070205080204" charset="-128"/>
                <a:cs typeface="MS PGothic" panose="020B060007020508020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54061"/>
                </a:solidFill>
                <a:latin typeface="Century Gothic" panose="020B0502020202020204" charset="0"/>
                <a:ea typeface="MS PGothic" panose="020B0600070205080204" charset="-128"/>
                <a:cs typeface="MS PGothic" panose="020B060007020508020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54061"/>
                </a:solidFill>
                <a:latin typeface="Century Gothic" panose="020B0502020202020204" charset="0"/>
                <a:ea typeface="MS PGothic" panose="020B0600070205080204" charset="-128"/>
                <a:cs typeface="MS PGothic" panose="020B060007020508020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54061"/>
                </a:solidFill>
                <a:latin typeface="Century Gothic" panose="020B0502020202020204" charset="0"/>
                <a:ea typeface="MS PGothic" panose="020B0600070205080204" charset="-128"/>
                <a:cs typeface="MS PGothic" panose="020B060007020508020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54061"/>
                </a:solidFill>
                <a:latin typeface="Century Gothic" panose="020B0502020202020204" charset="0"/>
                <a:ea typeface="MS PGothic" panose="020B0600070205080204" charset="-128"/>
                <a:cs typeface="MS PGothic" panose="020B060007020508020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54061"/>
                </a:solidFill>
                <a:latin typeface="Century Gothic" panose="020B0502020202020204" charset="0"/>
                <a:ea typeface="MS PGothic" panose="020B0600070205080204" charset="-128"/>
                <a:cs typeface="MS PGothic" panose="020B060007020508020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54061"/>
                </a:solidFill>
                <a:latin typeface="Century Gothic" panose="020B0502020202020204" charset="0"/>
                <a:ea typeface="MS PGothic" panose="020B0600070205080204" charset="-128"/>
                <a:cs typeface="MS PGothic" panose="020B060007020508020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54061"/>
                </a:solidFill>
                <a:latin typeface="Century Gothic" panose="020B0502020202020204" charset="0"/>
                <a:ea typeface="MS PGothic" panose="020B0600070205080204" charset="-128"/>
                <a:cs typeface="MS PGothic" panose="020B060007020508020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54061"/>
                </a:solidFill>
                <a:latin typeface="Century Gothic" panose="020B0502020202020204" charset="0"/>
                <a:ea typeface="MS PGothic" panose="020B0600070205080204" charset="-128"/>
                <a:cs typeface="MS PGothic" panose="020B0600070205080204" charset="-128"/>
              </a:defRPr>
            </a:lvl9pPr>
          </a:lstStyle>
          <a:p>
            <a:pPr algn="ctr">
              <a:spcAft>
                <a:spcPts val="500"/>
              </a:spcAft>
            </a:pPr>
            <a:r>
              <a:rPr lang="en-GB" sz="1600" dirty="0">
                <a:solidFill>
                  <a:schemeClr val="tx1"/>
                </a:solidFill>
              </a:rPr>
              <a:t>Brain </a:t>
            </a:r>
            <a:r>
              <a:rPr lang="en-GB" sz="1600" b="1" dirty="0">
                <a:solidFill>
                  <a:schemeClr val="tx1"/>
                </a:solidFill>
              </a:rPr>
              <a:t>information processing </a:t>
            </a:r>
            <a:r>
              <a:rPr lang="en-GB" sz="1600" dirty="0">
                <a:solidFill>
                  <a:schemeClr val="tx1"/>
                </a:solidFill>
              </a:rPr>
              <a:t>characterize Altered State of </a:t>
            </a:r>
            <a:r>
              <a:rPr lang="en-GB" sz="1600" b="1" dirty="0">
                <a:solidFill>
                  <a:schemeClr val="tx1"/>
                </a:solidFill>
              </a:rPr>
              <a:t>Consciousness: </a:t>
            </a:r>
          </a:p>
          <a:p>
            <a:pPr algn="ctr">
              <a:spcAft>
                <a:spcPts val="500"/>
              </a:spcAft>
            </a:pPr>
            <a:r>
              <a:rPr lang="en-GB" sz="1600" dirty="0">
                <a:solidFill>
                  <a:schemeClr val="tx1"/>
                </a:solidFill>
              </a:rPr>
              <a:t>a computational modelling framework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0" name="TextBox 2069"/>
          <p:cNvSpPr txBox="1"/>
          <p:nvPr/>
        </p:nvSpPr>
        <p:spPr>
          <a:xfrm>
            <a:off x="7548893" y="6696551"/>
            <a:ext cx="8579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Brain regions 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 rot="16200000">
            <a:off x="6373309" y="5579980"/>
            <a:ext cx="21500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Brain regions 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                         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Brain regions 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58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24" grpId="0" animBg="1"/>
      <p:bldP spid="35" grpId="0"/>
      <p:bldP spid="2051" grpId="0" animBg="1"/>
      <p:bldP spid="2053" grpId="0"/>
      <p:bldP spid="48" grpId="0"/>
      <p:bldP spid="2054" grpId="0"/>
      <p:bldP spid="51" grpId="0"/>
      <p:bldP spid="52" grpId="0"/>
      <p:bldP spid="2059" grpId="0" animBg="1"/>
      <p:bldP spid="58" grpId="0" animBg="1"/>
      <p:bldP spid="2060" grpId="0" animBg="1"/>
      <p:bldP spid="60" grpId="0"/>
      <p:bldP spid="2061" grpId="0" animBg="1"/>
      <p:bldP spid="65" grpId="0"/>
      <p:bldP spid="66" grpId="0"/>
      <p:bldP spid="67" grpId="0"/>
      <p:bldP spid="2065" grpId="0"/>
      <p:bldP spid="70" grpId="0"/>
      <p:bldP spid="71" grpId="0" animBg="1"/>
      <p:bldP spid="2070" grpId="0"/>
      <p:bldP spid="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"/>
          <p:cNvSpPr txBox="1">
            <a:spLocks/>
          </p:cNvSpPr>
          <p:nvPr/>
        </p:nvSpPr>
        <p:spPr>
          <a:xfrm>
            <a:off x="1839913" y="73025"/>
            <a:ext cx="6335652" cy="89693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54061"/>
                </a:solidFill>
                <a:latin typeface="+mj-lt"/>
                <a:ea typeface="MS PGothic" panose="020B0600070205080204" charset="-128"/>
                <a:cs typeface="MS PGothic" panose="020B060007020508020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54061"/>
                </a:solidFill>
                <a:latin typeface="Century Gothic" panose="020B0502020202020204" charset="0"/>
                <a:ea typeface="MS PGothic" panose="020B0600070205080204" charset="-128"/>
                <a:cs typeface="MS PGothic" panose="020B060007020508020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54061"/>
                </a:solidFill>
                <a:latin typeface="Century Gothic" panose="020B0502020202020204" charset="0"/>
                <a:ea typeface="MS PGothic" panose="020B0600070205080204" charset="-128"/>
                <a:cs typeface="MS PGothic" panose="020B060007020508020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54061"/>
                </a:solidFill>
                <a:latin typeface="Century Gothic" panose="020B0502020202020204" charset="0"/>
                <a:ea typeface="MS PGothic" panose="020B0600070205080204" charset="-128"/>
                <a:cs typeface="MS PGothic" panose="020B060007020508020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54061"/>
                </a:solidFill>
                <a:latin typeface="Century Gothic" panose="020B0502020202020204" charset="0"/>
                <a:ea typeface="MS PGothic" panose="020B0600070205080204" charset="-128"/>
                <a:cs typeface="MS PGothic" panose="020B060007020508020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54061"/>
                </a:solidFill>
                <a:latin typeface="Century Gothic" panose="020B0502020202020204" charset="0"/>
                <a:ea typeface="MS PGothic" panose="020B0600070205080204" charset="-128"/>
                <a:cs typeface="MS PGothic" panose="020B060007020508020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54061"/>
                </a:solidFill>
                <a:latin typeface="Century Gothic" panose="020B0502020202020204" charset="0"/>
                <a:ea typeface="MS PGothic" panose="020B0600070205080204" charset="-128"/>
                <a:cs typeface="MS PGothic" panose="020B060007020508020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54061"/>
                </a:solidFill>
                <a:latin typeface="Century Gothic" panose="020B0502020202020204" charset="0"/>
                <a:ea typeface="MS PGothic" panose="020B0600070205080204" charset="-128"/>
                <a:cs typeface="MS PGothic" panose="020B060007020508020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54061"/>
                </a:solidFill>
                <a:latin typeface="Century Gothic" panose="020B0502020202020204" charset="0"/>
                <a:ea typeface="MS PGothic" panose="020B0600070205080204" charset="-128"/>
                <a:cs typeface="MS PGothic" panose="020B0600070205080204" charset="-128"/>
              </a:defRPr>
            </a:lvl9pPr>
          </a:lstStyle>
          <a:p>
            <a:pPr algn="ctr"/>
            <a:endParaRPr lang="en-US" altLang="en-GB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GB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Brain Stability and Information Processing</a:t>
            </a:r>
            <a:endParaRPr lang="fr-F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8212" y="623798"/>
            <a:ext cx="484296" cy="357803"/>
          </a:xfrm>
        </p:spPr>
        <p:txBody>
          <a:bodyPr/>
          <a:lstStyle/>
          <a:p>
            <a:pPr>
              <a:defRPr/>
            </a:pPr>
            <a:r>
              <a:rPr lang="en-US" dirty="0"/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93" b="34081"/>
          <a:stretch/>
        </p:blipFill>
        <p:spPr>
          <a:xfrm>
            <a:off x="79078" y="1651187"/>
            <a:ext cx="4567013" cy="287754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81981" y="4697242"/>
            <a:ext cx="44122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Figure 1: </a:t>
            </a:r>
            <a:r>
              <a:rPr lang="es-E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phase</a:t>
            </a: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dynamics</a:t>
            </a: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complexity</a:t>
            </a: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&gt;&gt; </a:t>
            </a:r>
            <a:r>
              <a:rPr lang="es-E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brain</a:t>
            </a: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 @ </a:t>
            </a:r>
            <a:r>
              <a:rPr lang="es-E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loss</a:t>
            </a: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s-E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consciousness</a:t>
            </a: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s-E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Intgrated</a:t>
            </a:r>
            <a:endParaRPr lang="es-E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More </a:t>
            </a:r>
            <a:r>
              <a:rPr lang="es-E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Segrigated</a:t>
            </a:r>
            <a:endParaRPr lang="es-E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s-E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Stable</a:t>
            </a:r>
            <a:endParaRPr lang="es-E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s-ES" sz="1200" b="1" dirty="0" err="1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Weeker</a:t>
            </a:r>
            <a:r>
              <a:rPr lang="es-ES" sz="1200" b="1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ES" sz="1200" b="1" dirty="0" err="1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network</a:t>
            </a:r>
            <a:r>
              <a:rPr lang="es-ES" sz="1200" b="1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ES" sz="1200" b="1" dirty="0" err="1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coupling</a:t>
            </a:r>
            <a:endParaRPr lang="es-ES" sz="1200" b="1" dirty="0">
              <a:solidFill>
                <a:srgbClr val="0000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lvl="3"/>
            <a:endParaRPr lang="es-E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85497" y="1613446"/>
            <a:ext cx="270116" cy="271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098353" y="1557722"/>
            <a:ext cx="270116" cy="271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103340" y="2954036"/>
            <a:ext cx="270116" cy="271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2776503" y="3740732"/>
            <a:ext cx="988215" cy="230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Metastability 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8A7181-0B63-4762-9CC2-DF24B517DB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73" t="54714" r="36344" b="5071"/>
          <a:stretch/>
        </p:blipFill>
        <p:spPr>
          <a:xfrm>
            <a:off x="7217917" y="3224864"/>
            <a:ext cx="1605935" cy="14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543C6A-2463-4582-BC99-B4C0CD55A0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86" t="8227" r="36137" b="52133"/>
          <a:stretch/>
        </p:blipFill>
        <p:spPr>
          <a:xfrm>
            <a:off x="5233411" y="3283666"/>
            <a:ext cx="1652726" cy="14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A77E99-9C7A-41A6-9412-B94DABB83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012" y="1693646"/>
            <a:ext cx="2838938" cy="126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A206563-275D-4AE2-A832-593C8F7F3A27}"/>
              </a:ext>
            </a:extLst>
          </p:cNvPr>
          <p:cNvSpPr txBox="1"/>
          <p:nvPr/>
        </p:nvSpPr>
        <p:spPr>
          <a:xfrm rot="16200000">
            <a:off x="4447341" y="3828497"/>
            <a:ext cx="1186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>
                <a:latin typeface="Calibri" panose="020F0502020204030204" pitchFamily="34" charset="0"/>
                <a:cs typeface="Calibri" panose="020F0502020204030204" pitchFamily="34" charset="0"/>
              </a:rPr>
              <a:t>In – Communicability</a:t>
            </a:r>
          </a:p>
          <a:p>
            <a:pPr algn="ctr"/>
            <a:r>
              <a:rPr lang="en-US" sz="800" b="1" dirty="0">
                <a:latin typeface="Calibri" panose="020F0502020204030204" pitchFamily="34" charset="0"/>
                <a:cs typeface="Calibri" panose="020F0502020204030204" pitchFamily="34" charset="0"/>
              </a:rPr>
              <a:t>(Receiving Information)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39738B-27DC-4536-9BF8-1B1270677B30}"/>
              </a:ext>
            </a:extLst>
          </p:cNvPr>
          <p:cNvSpPr txBox="1"/>
          <p:nvPr/>
        </p:nvSpPr>
        <p:spPr>
          <a:xfrm rot="16200000">
            <a:off x="6386039" y="3853641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>
                <a:latin typeface="Calibri" panose="020F0502020204030204" pitchFamily="34" charset="0"/>
                <a:cs typeface="Calibri" panose="020F0502020204030204" pitchFamily="34" charset="0"/>
              </a:rPr>
              <a:t>Out – Communicability</a:t>
            </a:r>
          </a:p>
          <a:p>
            <a:pPr algn="ctr"/>
            <a:r>
              <a:rPr lang="en-US" sz="800" b="1" dirty="0">
                <a:latin typeface="Calibri" panose="020F0502020204030204" pitchFamily="34" charset="0"/>
                <a:cs typeface="Calibri" panose="020F0502020204030204" pitchFamily="34" charset="0"/>
              </a:rPr>
              <a:t>(Broadcasting Information)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4F3046F-93B7-49D0-86FC-E94E70CC87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0896" y="3429000"/>
            <a:ext cx="173431" cy="108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54E1E74-31C0-46A0-9AF8-0CE952526C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5776" y="1686988"/>
            <a:ext cx="1080000" cy="1080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AEE35C8-7517-4A4E-A545-4E54BFB8B2D2}"/>
              </a:ext>
            </a:extLst>
          </p:cNvPr>
          <p:cNvSpPr/>
          <p:nvPr/>
        </p:nvSpPr>
        <p:spPr>
          <a:xfrm>
            <a:off x="4731772" y="4875727"/>
            <a:ext cx="44122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Figure 1: </a:t>
            </a:r>
            <a:r>
              <a:rPr lang="es-E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Communicability</a:t>
            </a: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&gt;&gt; </a:t>
            </a:r>
            <a:r>
              <a:rPr lang="es-E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 Flow @ </a:t>
            </a:r>
            <a:r>
              <a:rPr lang="es-E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loss</a:t>
            </a: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s-E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consciousness</a:t>
            </a: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Low </a:t>
            </a:r>
            <a:r>
              <a:rPr lang="es-E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Communicability</a:t>
            </a:r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s-E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Early</a:t>
            </a:r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hyper</a:t>
            </a:r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comonacability</a:t>
            </a:r>
            <a:endParaRPr lang="es-E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Posterior región </a:t>
            </a:r>
            <a:r>
              <a:rPr lang="es-E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loss</a:t>
            </a:r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receivin</a:t>
            </a:r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info</a:t>
            </a:r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Subcortical and temporal región </a:t>
            </a:r>
            <a:r>
              <a:rPr lang="es-E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loss</a:t>
            </a:r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broadcasting</a:t>
            </a:r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info</a:t>
            </a:r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B654F1-E656-471C-9828-A2149C932D9D}"/>
              </a:ext>
            </a:extLst>
          </p:cNvPr>
          <p:cNvSpPr/>
          <p:nvPr/>
        </p:nvSpPr>
        <p:spPr>
          <a:xfrm>
            <a:off x="761932" y="1165122"/>
            <a:ext cx="25689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Phase</a:t>
            </a: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dynamics</a:t>
            </a: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complexity</a:t>
            </a: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CA58E3-ACE5-464C-BDD6-A44DB5AEBEF8}"/>
              </a:ext>
            </a:extLst>
          </p:cNvPr>
          <p:cNvSpPr/>
          <p:nvPr/>
        </p:nvSpPr>
        <p:spPr>
          <a:xfrm>
            <a:off x="5980956" y="1165122"/>
            <a:ext cx="21509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Information Processing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272CDB-71FB-4D2B-A2BC-3499D92F1AD6}"/>
              </a:ext>
            </a:extLst>
          </p:cNvPr>
          <p:cNvSpPr txBox="1"/>
          <p:nvPr/>
        </p:nvSpPr>
        <p:spPr>
          <a:xfrm>
            <a:off x="5617399" y="2986635"/>
            <a:ext cx="8499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UWS vs DOC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61B4544-5C77-4769-B31E-DF9672EEFBA6}"/>
              </a:ext>
            </a:extLst>
          </p:cNvPr>
          <p:cNvSpPr txBox="1"/>
          <p:nvPr/>
        </p:nvSpPr>
        <p:spPr>
          <a:xfrm>
            <a:off x="7546452" y="2986635"/>
            <a:ext cx="8499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UWS vs DOC</a:t>
            </a:r>
          </a:p>
        </p:txBody>
      </p:sp>
    </p:spTree>
    <p:extLst>
      <p:ext uri="{BB962C8B-B14F-4D97-AF65-F5344CB8AC3E}">
        <p14:creationId xmlns:p14="http://schemas.microsoft.com/office/powerpoint/2010/main" val="52563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6" grpId="0"/>
      <p:bldP spid="3" grpId="0"/>
      <p:bldP spid="4" grpId="0"/>
      <p:bldP spid="27" grpId="0"/>
    </p:bldLst>
  </p:timing>
</p:sld>
</file>

<file path=ppt/theme/theme1.xml><?xml version="1.0" encoding="utf-8"?>
<a:theme xmlns:a="http://schemas.openxmlformats.org/drawingml/2006/main" name="1_20160202-Secrétariat exécutif 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0160202-Secrétariat exécutif 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20160202-Secrétariat exécutif 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20160202-Secrétariat exécutif .pot</Template>
  <TotalTime>57972</TotalTime>
  <Words>231</Words>
  <Application>Microsoft Office PowerPoint</Application>
  <PresentationFormat>On-screen Show (4:3)</PresentationFormat>
  <Paragraphs>63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MS PGothic</vt:lpstr>
      <vt:lpstr>Arial</vt:lpstr>
      <vt:lpstr>Calibri</vt:lpstr>
      <vt:lpstr>Cambria</vt:lpstr>
      <vt:lpstr>Century Gothic</vt:lpstr>
      <vt:lpstr>Times New Roman</vt:lpstr>
      <vt:lpstr>Tw Cen MT</vt:lpstr>
      <vt:lpstr>Wingdings</vt:lpstr>
      <vt:lpstr>1_20160202-Secrétariat exécutif </vt:lpstr>
      <vt:lpstr>20160202-Secrétariat exécutif </vt:lpstr>
      <vt:lpstr>2_20160202-Secrétariat exécutif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Secrétariat exécutif  GIGA                                                                                                                                                                                                                                                     • Christophe Appeliane                                 • Sophie Brahy                                                  • Alexis Haar-Salle                                                                                             • Sandrina Evrard    (Labo GFM)                                • Nathalie Faust       (Labo GFM)</dc:title>
  <dc:creator>Generated by OpenXML4J</dc:creator>
  <cp:lastModifiedBy>Arianna</cp:lastModifiedBy>
  <cp:revision>1431</cp:revision>
  <dcterms:created xsi:type="dcterms:W3CDTF">2016-02-01T11:13:00Z</dcterms:created>
  <dcterms:modified xsi:type="dcterms:W3CDTF">2020-12-04T10:44:39Z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