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7" r:id="rId2"/>
    <p:sldId id="427" r:id="rId3"/>
    <p:sldId id="323" r:id="rId4"/>
    <p:sldId id="42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lle B" initials="EB" lastIdx="2" clrIdx="0"/>
  <p:cmAuthor id="1" name="Aurore" initials="P" lastIdx="6" clrIdx="1">
    <p:extLst>
      <p:ext uri="{19B8F6BF-5375-455C-9EA6-DF929625EA0E}">
        <p15:presenceInfo xmlns:p15="http://schemas.microsoft.com/office/powerpoint/2012/main" userId="Aur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B7DEE8"/>
    <a:srgbClr val="73BED3"/>
    <a:srgbClr val="439BB3"/>
    <a:srgbClr val="93CDDD"/>
    <a:srgbClr val="558ED5"/>
    <a:srgbClr val="77933C"/>
    <a:srgbClr val="FFFFFF"/>
    <a:srgbClr val="21596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7592" autoAdjust="0"/>
  </p:normalViewPr>
  <p:slideViewPr>
    <p:cSldViewPr>
      <p:cViewPr varScale="1">
        <p:scale>
          <a:sx n="97" d="100"/>
          <a:sy n="97" d="100"/>
        </p:scale>
        <p:origin x="293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C453-0B0E-4A12-ABAF-4BEF569F63BE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BFA7-86A4-4122-83A2-5EB57D104E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BFA7-86A4-4122-83A2-5EB57D104E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BFA7-86A4-4122-83A2-5EB57D104E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BFA7-86A4-4122-83A2-5EB57D104E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8"/>
          <p:cNvGrpSpPr/>
          <p:nvPr userDrawn="1"/>
        </p:nvGrpSpPr>
        <p:grpSpPr>
          <a:xfrm>
            <a:off x="0" y="2276500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60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02"/>
            <a:ext cx="17448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8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3" y="640677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324884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Cambria" pitchFamily="18" charset="0"/>
              </a:defRPr>
            </a:lvl1pPr>
          </a:lstStyle>
          <a:p>
            <a:fld id="{33261992-2A7B-4B08-BDA1-59E14BF273A0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9" descr="GIGA__logo_U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23478"/>
            <a:ext cx="262096" cy="302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Cambria" pitchFamily="18" charset="0"/>
          <a:ea typeface="Cambria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Cambria" pitchFamily="18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Cambria" pitchFamily="18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Cambria" pitchFamily="18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Cambria" pitchFamily="18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Cambria" pitchFamily="18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707654"/>
            <a:ext cx="8892480" cy="14401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BE" dirty="0">
                <a:solidFill>
                  <a:srgbClr val="31859C"/>
                </a:solidFill>
                <a:latin typeface="Century Gothic" pitchFamily="34" charset="0"/>
              </a:rPr>
              <a:t>Neural </a:t>
            </a:r>
            <a:r>
              <a:rPr lang="fr-BE" dirty="0" err="1">
                <a:solidFill>
                  <a:srgbClr val="31859C"/>
                </a:solidFill>
                <a:latin typeface="Century Gothic" pitchFamily="34" charset="0"/>
              </a:rPr>
              <a:t>responses</a:t>
            </a:r>
            <a:r>
              <a:rPr lang="fr-BE" dirty="0">
                <a:solidFill>
                  <a:srgbClr val="31859C"/>
                </a:solidFill>
                <a:latin typeface="Century Gothic" pitchFamily="34" charset="0"/>
              </a:rPr>
              <a:t> to </a:t>
            </a:r>
            <a:r>
              <a:rPr lang="fr-BE" dirty="0" err="1">
                <a:solidFill>
                  <a:srgbClr val="31859C"/>
                </a:solidFill>
                <a:latin typeface="Century Gothic" pitchFamily="34" charset="0"/>
              </a:rPr>
              <a:t>sounds</a:t>
            </a:r>
            <a:r>
              <a:rPr lang="fr-BE" dirty="0">
                <a:solidFill>
                  <a:srgbClr val="31859C"/>
                </a:solidFill>
                <a:latin typeface="Century Gothic" pitchFamily="34" charset="0"/>
              </a:rPr>
              <a:t> in </a:t>
            </a:r>
            <a:r>
              <a:rPr lang="fr-BE" dirty="0" smtClean="0">
                <a:solidFill>
                  <a:srgbClr val="31859C"/>
                </a:solidFill>
                <a:latin typeface="Century Gothic" pitchFamily="34" charset="0"/>
              </a:rPr>
              <a:t>patient </a:t>
            </a:r>
            <a:r>
              <a:rPr lang="fr-BE" dirty="0" err="1" smtClean="0">
                <a:solidFill>
                  <a:srgbClr val="31859C"/>
                </a:solidFill>
                <a:latin typeface="Century Gothic" pitchFamily="34" charset="0"/>
              </a:rPr>
              <a:t>with</a:t>
            </a:r>
            <a:r>
              <a:rPr lang="fr-BE" dirty="0" smtClean="0">
                <a:solidFill>
                  <a:srgbClr val="31859C"/>
                </a:solidFill>
                <a:latin typeface="Century Gothic" pitchFamily="34" charset="0"/>
              </a:rPr>
              <a:t> </a:t>
            </a:r>
            <a:r>
              <a:rPr lang="fr-BE" dirty="0" err="1" smtClean="0">
                <a:solidFill>
                  <a:srgbClr val="31859C"/>
                </a:solidFill>
                <a:latin typeface="Century Gothic" pitchFamily="34" charset="0"/>
              </a:rPr>
              <a:t>disorders</a:t>
            </a:r>
            <a:r>
              <a:rPr lang="fr-BE" dirty="0" smtClean="0">
                <a:solidFill>
                  <a:srgbClr val="31859C"/>
                </a:solidFill>
                <a:latin typeface="Century Gothic" pitchFamily="34" charset="0"/>
              </a:rPr>
              <a:t> of </a:t>
            </a:r>
            <a:r>
              <a:rPr lang="fr-BE" dirty="0" err="1" smtClean="0">
                <a:solidFill>
                  <a:srgbClr val="31859C"/>
                </a:solidFill>
                <a:latin typeface="Century Gothic" pitchFamily="34" charset="0"/>
              </a:rPr>
              <a:t>consciousness</a:t>
            </a:r>
            <a:r>
              <a:rPr lang="fr-BE" dirty="0" smtClean="0">
                <a:solidFill>
                  <a:srgbClr val="31859C"/>
                </a:solidFill>
                <a:latin typeface="Century Gothic" pitchFamily="34" charset="0"/>
              </a:rPr>
              <a:t> </a:t>
            </a:r>
            <a:endParaRPr lang="fr-BE" dirty="0">
              <a:solidFill>
                <a:srgbClr val="439BB3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0" y="3651870"/>
            <a:ext cx="4211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Estelle Bonin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PhD </a:t>
            </a:r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Student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 &amp; </a:t>
            </a:r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Neuropsychologist</a:t>
            </a:r>
            <a:endParaRPr lang="fr-FR" sz="1400" dirty="0" smtClean="0">
              <a:solidFill>
                <a:schemeClr val="bg1"/>
              </a:solidFill>
              <a:latin typeface="Century Gothic" pitchFamily="34" charset="0"/>
              <a:ea typeface="Cambria" pitchFamily="18" charset="0"/>
            </a:endParaRPr>
          </a:p>
          <a:p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GIGA </a:t>
            </a:r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Consciousness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, Coma Science Group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University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 of Liège</a:t>
            </a:r>
            <a:endParaRPr lang="en-US" sz="1400" dirty="0">
              <a:solidFill>
                <a:schemeClr val="bg1"/>
              </a:solidFill>
              <a:latin typeface="Century Gothic" pitchFamily="34" charset="0"/>
              <a:ea typeface="Cambria" pitchFamily="18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ExpORL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, Neuroscience 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Departement</a:t>
            </a: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ambria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  <a:ea typeface="Cambria" pitchFamily="18" charset="0"/>
              </a:rPr>
              <a:t>KU Leuven</a:t>
            </a:r>
            <a:endParaRPr lang="fr-FR" sz="1400" dirty="0">
              <a:solidFill>
                <a:schemeClr val="bg1"/>
              </a:solidFill>
              <a:latin typeface="Century Gothic" pitchFamily="34" charset="0"/>
              <a:ea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4866" y="195486"/>
            <a:ext cx="2217254" cy="79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itchFamily="34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485" y="168999"/>
            <a:ext cx="853236" cy="746567"/>
          </a:xfrm>
          <a:prstGeom prst="rect">
            <a:avLst/>
          </a:prstGeom>
        </p:spPr>
      </p:pic>
      <p:pic>
        <p:nvPicPr>
          <p:cNvPr id="1026" name="Picture 2" descr="C:\Users\Séverine\dox\Administration\Comité de thèse\2019-2020\ind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9613"/>
            <a:ext cx="1877120" cy="677570"/>
          </a:xfrm>
          <a:prstGeom prst="rect">
            <a:avLst/>
          </a:prstGeom>
          <a:noFill/>
        </p:spPr>
      </p:pic>
      <p:pic>
        <p:nvPicPr>
          <p:cNvPr id="3" name="Picture 2" descr="Y:\_SHARE_\Research\CONS\CSG\SHARE\4-ADMIN\Logos\Centre du Cerveau²\-Centre du Cerveau²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87765"/>
            <a:ext cx="1530005" cy="1008847"/>
          </a:xfrm>
          <a:prstGeom prst="rect">
            <a:avLst/>
          </a:prstGeom>
          <a:noFill/>
        </p:spPr>
      </p:pic>
      <p:pic>
        <p:nvPicPr>
          <p:cNvPr id="1027" name="Picture 3" descr="Y:\_SHARE_\Research\CONS\CSG\SHARE\4-ADMIN\Logos\GIGA Consciousness\OFFICIAL\_uLIEGE_GIGA_Consciousnes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9490" y="208232"/>
            <a:ext cx="2065418" cy="767912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5008309" y="4587974"/>
            <a:ext cx="417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latin typeface="Century Gothic" pitchFamily="34" charset="0"/>
                <a:ea typeface="Cambria" pitchFamily="18" charset="0"/>
              </a:rPr>
              <a:t>estelle.bonin@uliege.be</a:t>
            </a:r>
          </a:p>
          <a:p>
            <a:pPr algn="r"/>
            <a:r>
              <a:rPr lang="fr-FR" sz="1400" dirty="0">
                <a:latin typeface="Century Gothic" pitchFamily="34" charset="0"/>
                <a:ea typeface="Cambria" pitchFamily="18" charset="0"/>
              </a:rPr>
              <a:t>e</a:t>
            </a:r>
            <a:r>
              <a:rPr lang="fr-FR" sz="1400" dirty="0" smtClean="0">
                <a:latin typeface="Century Gothic" pitchFamily="34" charset="0"/>
                <a:ea typeface="Cambria" pitchFamily="18" charset="0"/>
              </a:rPr>
              <a:t>stelle.bonin@kuleuven.be </a:t>
            </a:r>
            <a:endParaRPr lang="fr-FR" sz="1400" dirty="0">
              <a:latin typeface="Century Gothic" pitchFamily="34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8631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1992-2A7B-4B08-BDA1-59E14BF273A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335293" y="160316"/>
            <a:ext cx="1212371" cy="1177427"/>
            <a:chOff x="0" y="31390"/>
            <a:chExt cx="1407680" cy="151692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1390"/>
              <a:ext cx="1407680" cy="1516929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36714" y="340212"/>
              <a:ext cx="288032" cy="51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?</a:t>
              </a:r>
              <a:endParaRPr lang="fr-BE" sz="2000" dirty="0"/>
            </a:p>
          </p:txBody>
        </p:sp>
      </p:grpSp>
      <p:sp>
        <p:nvSpPr>
          <p:cNvPr id="7" name="Flèche droite 6"/>
          <p:cNvSpPr/>
          <p:nvPr/>
        </p:nvSpPr>
        <p:spPr>
          <a:xfrm>
            <a:off x="1604454" y="627534"/>
            <a:ext cx="498160" cy="247379"/>
          </a:xfrm>
          <a:prstGeom prst="rightArrow">
            <a:avLst/>
          </a:prstGeom>
          <a:solidFill>
            <a:srgbClr val="439BB3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997780" y="483518"/>
            <a:ext cx="30387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Century Gothic" panose="020B0502020202020204" pitchFamily="34" charset="0"/>
              </a:rPr>
              <a:t>Treatment</a:t>
            </a:r>
            <a:r>
              <a:rPr lang="fr-FR" sz="2000" dirty="0" smtClean="0"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latin typeface="Century Gothic" panose="020B0502020202020204" pitchFamily="34" charset="0"/>
              </a:rPr>
              <a:t>according</a:t>
            </a:r>
            <a:r>
              <a:rPr lang="fr-FR" sz="2000" dirty="0" smtClean="0">
                <a:latin typeface="Century Gothic" panose="020B0502020202020204" pitchFamily="34" charset="0"/>
              </a:rPr>
              <a:t> to the </a:t>
            </a:r>
            <a:r>
              <a:rPr lang="fr-FR" sz="2000" dirty="0" err="1" smtClean="0">
                <a:latin typeface="Century Gothic" panose="020B0502020202020204" pitchFamily="34" charset="0"/>
              </a:rPr>
              <a:t>diagnosis</a:t>
            </a:r>
            <a:endParaRPr lang="fr-BE" sz="2000" dirty="0">
              <a:latin typeface="Century Gothic" panose="020B050202020202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195736" y="203412"/>
            <a:ext cx="2181355" cy="1136288"/>
            <a:chOff x="2828778" y="195486"/>
            <a:chExt cx="2319286" cy="1239166"/>
          </a:xfrm>
        </p:grpSpPr>
        <p:sp>
          <p:nvSpPr>
            <p:cNvPr id="13" name="ZoneTexte 12"/>
            <p:cNvSpPr txBox="1"/>
            <p:nvPr/>
          </p:nvSpPr>
          <p:spPr>
            <a:xfrm>
              <a:off x="3347864" y="483518"/>
              <a:ext cx="1587441" cy="4027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entury Gothic" panose="020B0502020202020204" pitchFamily="34" charset="0"/>
                </a:rPr>
                <a:t>+</a:t>
              </a:r>
              <a:endParaRPr lang="fr-BE" dirty="0">
                <a:latin typeface="Century Gothic" panose="020B0502020202020204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778" y="195486"/>
              <a:ext cx="1239166" cy="123916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337" y="666473"/>
              <a:ext cx="609727" cy="230055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337" y="436418"/>
              <a:ext cx="609727" cy="230055"/>
            </a:xfrm>
            <a:prstGeom prst="rect">
              <a:avLst/>
            </a:prstGeom>
            <a:noFill/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337" y="872546"/>
              <a:ext cx="609727" cy="230055"/>
            </a:xfrm>
            <a:prstGeom prst="rect">
              <a:avLst/>
            </a:prstGeom>
            <a:noFill/>
          </p:spPr>
        </p:pic>
      </p:grpSp>
      <p:sp>
        <p:nvSpPr>
          <p:cNvPr id="18" name="Flèche droite 17"/>
          <p:cNvSpPr/>
          <p:nvPr/>
        </p:nvSpPr>
        <p:spPr>
          <a:xfrm>
            <a:off x="4819510" y="627534"/>
            <a:ext cx="1178270" cy="225438"/>
          </a:xfrm>
          <a:prstGeom prst="rightArrow">
            <a:avLst/>
          </a:prstGeom>
          <a:solidFill>
            <a:srgbClr val="439BB3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Éclair 22"/>
          <p:cNvSpPr/>
          <p:nvPr/>
        </p:nvSpPr>
        <p:spPr>
          <a:xfrm rot="21148968">
            <a:off x="99866" y="223589"/>
            <a:ext cx="421628" cy="487884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1" name="Connecteur droit 70"/>
          <p:cNvCxnSpPr/>
          <p:nvPr/>
        </p:nvCxnSpPr>
        <p:spPr>
          <a:xfrm>
            <a:off x="276602" y="2560073"/>
            <a:ext cx="8615878" cy="0"/>
          </a:xfrm>
          <a:prstGeom prst="line">
            <a:avLst/>
          </a:prstGeom>
          <a:ln w="19050">
            <a:solidFill>
              <a:srgbClr val="318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39" y="1278182"/>
            <a:ext cx="991968" cy="1009577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5362961" y="1176978"/>
            <a:ext cx="1124806" cy="1184660"/>
            <a:chOff x="6156176" y="1028564"/>
            <a:chExt cx="991439" cy="1022457"/>
          </a:xfrm>
        </p:grpSpPr>
        <p:sp>
          <p:nvSpPr>
            <p:cNvPr id="27" name="Croix 26"/>
            <p:cNvSpPr/>
            <p:nvPr/>
          </p:nvSpPr>
          <p:spPr>
            <a:xfrm rot="18876644">
              <a:off x="6186411" y="1028564"/>
              <a:ext cx="914400" cy="914400"/>
            </a:xfrm>
            <a:prstGeom prst="plus">
              <a:avLst>
                <a:gd name="adj" fmla="val 4811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200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059582"/>
              <a:ext cx="991439" cy="991439"/>
            </a:xfrm>
            <a:prstGeom prst="rect">
              <a:avLst/>
            </a:prstGeom>
          </p:spPr>
        </p:pic>
      </p:grpSp>
      <p:sp>
        <p:nvSpPr>
          <p:cNvPr id="76" name="Rectangle 75"/>
          <p:cNvSpPr/>
          <p:nvPr/>
        </p:nvSpPr>
        <p:spPr>
          <a:xfrm>
            <a:off x="4283968" y="2139702"/>
            <a:ext cx="730569" cy="91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/>
          </a:p>
        </p:txBody>
      </p:sp>
      <p:sp>
        <p:nvSpPr>
          <p:cNvPr id="77" name="Rectangle 76"/>
          <p:cNvSpPr/>
          <p:nvPr/>
        </p:nvSpPr>
        <p:spPr>
          <a:xfrm>
            <a:off x="5378256" y="2211710"/>
            <a:ext cx="730569" cy="91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/>
          </a:p>
        </p:txBody>
      </p:sp>
      <p:sp>
        <p:nvSpPr>
          <p:cNvPr id="31" name="Rectangle 30"/>
          <p:cNvSpPr/>
          <p:nvPr/>
        </p:nvSpPr>
        <p:spPr>
          <a:xfrm>
            <a:off x="4228959" y="1194731"/>
            <a:ext cx="2268005" cy="1145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000"/>
          </a:p>
        </p:txBody>
      </p:sp>
      <p:sp>
        <p:nvSpPr>
          <p:cNvPr id="79" name="Croix 78"/>
          <p:cNvSpPr/>
          <p:nvPr/>
        </p:nvSpPr>
        <p:spPr>
          <a:xfrm rot="18886909">
            <a:off x="4989498" y="365082"/>
            <a:ext cx="792088" cy="808140"/>
          </a:xfrm>
          <a:prstGeom prst="plus">
            <a:avLst>
              <a:gd name="adj" fmla="val 472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Rectangle 1"/>
          <p:cNvSpPr/>
          <p:nvPr/>
        </p:nvSpPr>
        <p:spPr>
          <a:xfrm flipV="1">
            <a:off x="2117395" y="1183345"/>
            <a:ext cx="914400" cy="151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18" name="Groupe 117"/>
          <p:cNvGrpSpPr/>
          <p:nvPr/>
        </p:nvGrpSpPr>
        <p:grpSpPr>
          <a:xfrm>
            <a:off x="4663613" y="3008152"/>
            <a:ext cx="4228867" cy="1365921"/>
            <a:chOff x="4735621" y="3291830"/>
            <a:chExt cx="4228867" cy="1365921"/>
          </a:xfrm>
        </p:grpSpPr>
        <p:sp>
          <p:nvSpPr>
            <p:cNvPr id="32" name="Rectangle 31"/>
            <p:cNvSpPr/>
            <p:nvPr/>
          </p:nvSpPr>
          <p:spPr>
            <a:xfrm>
              <a:off x="4735621" y="3291830"/>
              <a:ext cx="4198186" cy="1365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6346598" y="3432767"/>
              <a:ext cx="1361413" cy="1158616"/>
              <a:chOff x="1519569" y="1995550"/>
              <a:chExt cx="1444086" cy="1255544"/>
            </a:xfrm>
          </p:grpSpPr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928" y="1995550"/>
                <a:ext cx="841904" cy="1255544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832" y="2608837"/>
                <a:ext cx="315823" cy="523163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19569" y="2596601"/>
                <a:ext cx="286359" cy="535399"/>
              </a:xfrm>
              <a:prstGeom prst="rect">
                <a:avLst/>
              </a:prstGeom>
            </p:spPr>
          </p:pic>
        </p:grpSp>
        <p:sp>
          <p:nvSpPr>
            <p:cNvPr id="37" name="ZoneTexte 36"/>
            <p:cNvSpPr txBox="1"/>
            <p:nvPr/>
          </p:nvSpPr>
          <p:spPr>
            <a:xfrm flipH="1">
              <a:off x="7581071" y="3985662"/>
              <a:ext cx="1383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Speaker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‘No’</a:t>
              </a:r>
              <a:endParaRPr lang="fr-BE" sz="16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 flipH="1">
              <a:off x="5096765" y="3990580"/>
              <a:ext cx="1381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Speaker 1</a:t>
              </a:r>
            </a:p>
            <a:p>
              <a:pPr algn="ctr"/>
              <a:r>
                <a:rPr lang="fr-FR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‘</a:t>
              </a:r>
              <a:r>
                <a:rPr lang="fr-FR" sz="1600" dirty="0" err="1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Yes</a:t>
              </a:r>
              <a:r>
                <a:rPr lang="fr-FR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’</a:t>
              </a:r>
              <a:endParaRPr lang="fr-BE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9765" y="2598124"/>
            <a:ext cx="2341996" cy="2545376"/>
            <a:chOff x="35496" y="2715766"/>
            <a:chExt cx="1872208" cy="2107729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28" y="3948196"/>
              <a:ext cx="389963" cy="1591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28" y="3795886"/>
              <a:ext cx="389963" cy="1591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90" y="2715766"/>
              <a:ext cx="1030414" cy="111487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8" name="Rectangle 47"/>
            <p:cNvSpPr/>
            <p:nvPr/>
          </p:nvSpPr>
          <p:spPr>
            <a:xfrm flipV="1">
              <a:off x="689858" y="3643016"/>
              <a:ext cx="969194" cy="152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496" y="3472384"/>
              <a:ext cx="1391210" cy="1351111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91" y="3066558"/>
              <a:ext cx="413331" cy="16873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91" y="2914248"/>
              <a:ext cx="413331" cy="168736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5" name="Connecteur en arc 64"/>
            <p:cNvCxnSpPr/>
            <p:nvPr/>
          </p:nvCxnSpPr>
          <p:spPr>
            <a:xfrm rot="5400000">
              <a:off x="521667" y="3434086"/>
              <a:ext cx="345668" cy="209842"/>
            </a:xfrm>
            <a:prstGeom prst="curvedConnector3">
              <a:avLst>
                <a:gd name="adj1" fmla="val 5587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en arc 80"/>
            <p:cNvCxnSpPr/>
            <p:nvPr/>
          </p:nvCxnSpPr>
          <p:spPr>
            <a:xfrm rot="5400000">
              <a:off x="431868" y="3401853"/>
              <a:ext cx="392778" cy="321423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en arc 82"/>
            <p:cNvCxnSpPr/>
            <p:nvPr/>
          </p:nvCxnSpPr>
          <p:spPr>
            <a:xfrm rot="5400000">
              <a:off x="264593" y="3337418"/>
              <a:ext cx="620252" cy="46736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en arc 85"/>
            <p:cNvCxnSpPr/>
            <p:nvPr/>
          </p:nvCxnSpPr>
          <p:spPr>
            <a:xfrm rot="5400000">
              <a:off x="585970" y="3495290"/>
              <a:ext cx="371933" cy="54973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en arc 89"/>
            <p:cNvCxnSpPr/>
            <p:nvPr/>
          </p:nvCxnSpPr>
          <p:spPr>
            <a:xfrm rot="16200000" flipH="1">
              <a:off x="679114" y="3537110"/>
              <a:ext cx="333277" cy="8196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en arc 94"/>
            <p:cNvCxnSpPr/>
            <p:nvPr/>
          </p:nvCxnSpPr>
          <p:spPr>
            <a:xfrm rot="16200000" flipH="1">
              <a:off x="655252" y="3507754"/>
              <a:ext cx="509314" cy="226149"/>
            </a:xfrm>
            <a:prstGeom prst="curvedConnector3">
              <a:avLst>
                <a:gd name="adj1" fmla="val 4700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/>
          </p:nvSpPr>
          <p:spPr>
            <a:xfrm flipH="1">
              <a:off x="805588" y="3066403"/>
              <a:ext cx="432048" cy="42256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16" name="Picture 2" descr="Volume Icon Free Vector Art - (1,038 Free Downloads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40183" y="3939861"/>
            <a:ext cx="803625" cy="8694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7" name="Flèche droite 116"/>
          <p:cNvSpPr/>
          <p:nvPr/>
        </p:nvSpPr>
        <p:spPr>
          <a:xfrm>
            <a:off x="3705262" y="3571259"/>
            <a:ext cx="958351" cy="474321"/>
          </a:xfrm>
          <a:prstGeom prst="rightArrow">
            <a:avLst/>
          </a:prstGeom>
          <a:solidFill>
            <a:srgbClr val="439BB3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04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31" grpId="0" animBg="1"/>
      <p:bldP spid="79" grpId="0" animBg="1"/>
      <p:bldP spid="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95" y="996289"/>
            <a:ext cx="7493796" cy="1071405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 smtClean="0">
                <a:latin typeface="Century Gothic" pitchFamily="34" charset="0"/>
              </a:rPr>
              <a:t>Any</a:t>
            </a:r>
            <a:r>
              <a:rPr lang="fr-FR" sz="3600" dirty="0" smtClean="0">
                <a:latin typeface="Century Gothic" pitchFamily="34" charset="0"/>
              </a:rPr>
              <a:t> question?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9" b="98003" l="2593" r="98519">
                        <a14:foregroundMark x1="33148" y1="57072" x2="33148" y2="57072"/>
                        <a14:foregroundMark x1="70185" y1="56406" x2="70185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9662"/>
            <a:ext cx="2414780" cy="26875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34866" y="195486"/>
            <a:ext cx="2217254" cy="79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itchFamily="34" charset="0"/>
            </a:endParaRPr>
          </a:p>
        </p:txBody>
      </p:sp>
      <p:pic>
        <p:nvPicPr>
          <p:cNvPr id="18" name="Picture 4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5485" y="168999"/>
            <a:ext cx="853236" cy="746567"/>
          </a:xfrm>
          <a:prstGeom prst="rect">
            <a:avLst/>
          </a:prstGeom>
        </p:spPr>
      </p:pic>
      <p:pic>
        <p:nvPicPr>
          <p:cNvPr id="19" name="Picture 2" descr="C:\Users\Séverine\dox\Administration\Comité de thèse\2019-2020\inde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79613"/>
            <a:ext cx="1877120" cy="677570"/>
          </a:xfrm>
          <a:prstGeom prst="rect">
            <a:avLst/>
          </a:prstGeom>
          <a:noFill/>
        </p:spPr>
      </p:pic>
      <p:pic>
        <p:nvPicPr>
          <p:cNvPr id="20" name="Picture 2" descr="Y:\_SHARE_\Research\CONS\CSG\SHARE\4-ADMIN\Logos\Centre du Cerveau²\-Centre du Cerveau²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87765"/>
            <a:ext cx="1530005" cy="1008847"/>
          </a:xfrm>
          <a:prstGeom prst="rect">
            <a:avLst/>
          </a:prstGeom>
          <a:noFill/>
        </p:spPr>
      </p:pic>
      <p:pic>
        <p:nvPicPr>
          <p:cNvPr id="21" name="Picture 3" descr="Y:\_SHARE_\Research\CONS\CSG\SHARE\4-ADMIN\Logos\GIGA Consciousness\OFFICIAL\_uLIEGE_GIGA_Consciousness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9490" y="208232"/>
            <a:ext cx="2065418" cy="767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95198" y="4783084"/>
            <a:ext cx="2133600" cy="273844"/>
          </a:xfrm>
        </p:spPr>
        <p:txBody>
          <a:bodyPr/>
          <a:lstStyle/>
          <a:p>
            <a:fld id="{33261992-2A7B-4B08-BDA1-59E14BF273A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240300" y="201461"/>
            <a:ext cx="5329426" cy="3506521"/>
            <a:chOff x="200720" y="170971"/>
            <a:chExt cx="4459157" cy="2681019"/>
          </a:xfrm>
        </p:grpSpPr>
        <p:grpSp>
          <p:nvGrpSpPr>
            <p:cNvPr id="114" name="Groupe 113"/>
            <p:cNvGrpSpPr/>
            <p:nvPr/>
          </p:nvGrpSpPr>
          <p:grpSpPr>
            <a:xfrm>
              <a:off x="200720" y="170971"/>
              <a:ext cx="4459157" cy="2681019"/>
              <a:chOff x="200720" y="170971"/>
              <a:chExt cx="4459157" cy="268101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13495" y="170971"/>
                <a:ext cx="4446382" cy="2681019"/>
              </a:xfrm>
              <a:prstGeom prst="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60039" y="623172"/>
                <a:ext cx="4331434" cy="195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Simple sounds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Century Gothic" pitchFamily="34" charset="0"/>
                  </a:rPr>
                  <a:t>Differents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 frequencies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 Hz	</a:t>
                </a:r>
                <a:r>
                  <a:rPr lang="en-US" sz="2000" dirty="0">
                    <a:solidFill>
                      <a:schemeClr val="bg1"/>
                    </a:solidFill>
                    <a:latin typeface="Century Gothic" pitchFamily="34" charset="0"/>
                  </a:rPr>
                  <a:t> Auditory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cortex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40 Hz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100 Hz	Brainstem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0720" y="170971"/>
                <a:ext cx="4459157" cy="586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/>
                  </a:buClr>
                  <a:buNone/>
                </a:pPr>
                <a:r>
                  <a:rPr lang="fr-FR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Part </a:t>
                </a:r>
                <a:r>
                  <a:rPr lang="fr-FR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 </a:t>
                </a:r>
                <a:r>
                  <a:rPr lang="fr-FR" sz="2000" dirty="0" err="1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Assessment</a:t>
                </a:r>
                <a:r>
                  <a:rPr lang="fr-FR" sz="20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fr-FR" sz="20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of the </a:t>
                </a:r>
                <a:r>
                  <a:rPr lang="fr-FR" sz="2000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auditory</a:t>
                </a:r>
                <a:r>
                  <a:rPr lang="fr-FR" sz="20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pathway</a:t>
                </a:r>
                <a:endParaRPr lang="fr-BE" sz="20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11" name="Connecteur droit avec flèche 110"/>
              <p:cNvCxnSpPr/>
              <p:nvPr/>
            </p:nvCxnSpPr>
            <p:spPr>
              <a:xfrm flipH="1" flipV="1">
                <a:off x="1746730" y="1430490"/>
                <a:ext cx="1" cy="104118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Connecteur droit 123"/>
            <p:cNvCxnSpPr/>
            <p:nvPr/>
          </p:nvCxnSpPr>
          <p:spPr>
            <a:xfrm>
              <a:off x="266467" y="555526"/>
              <a:ext cx="430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1668201" y="1000008"/>
            <a:ext cx="5307726" cy="3506521"/>
            <a:chOff x="1668201" y="1000008"/>
            <a:chExt cx="5307726" cy="3506521"/>
          </a:xfrm>
        </p:grpSpPr>
        <p:sp>
          <p:nvSpPr>
            <p:cNvPr id="26" name="Rectangle 25"/>
            <p:cNvSpPr/>
            <p:nvPr/>
          </p:nvSpPr>
          <p:spPr>
            <a:xfrm>
              <a:off x="1668201" y="1000008"/>
              <a:ext cx="5307726" cy="3506521"/>
            </a:xfrm>
            <a:prstGeom prst="rect">
              <a:avLst/>
            </a:prstGeom>
            <a:solidFill>
              <a:srgbClr val="73BED3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88357" y="1028906"/>
              <a:ext cx="52674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Century Gothic" panose="020B0502020202020204" pitchFamily="34" charset="0"/>
                </a:rPr>
                <a:t>Part </a:t>
              </a:r>
              <a:r>
                <a:rPr lang="fr-FR" sz="2000" b="1" dirty="0" smtClean="0">
                  <a:latin typeface="Century Gothic" panose="020B0502020202020204" pitchFamily="34" charset="0"/>
                </a:rPr>
                <a:t>II </a:t>
              </a:r>
              <a:r>
                <a:rPr lang="en-US" sz="2000" dirty="0" smtClean="0">
                  <a:latin typeface="Century Gothic" pitchFamily="34" charset="0"/>
                </a:rPr>
                <a:t>Decoding </a:t>
              </a:r>
              <a:r>
                <a:rPr lang="en-US" sz="2000" dirty="0">
                  <a:latin typeface="Century Gothic" pitchFamily="34" charset="0"/>
                </a:rPr>
                <a:t>brain responses to </a:t>
              </a:r>
              <a:r>
                <a:rPr lang="en-US" sz="2000" dirty="0" smtClean="0">
                  <a:latin typeface="Century Gothic" pitchFamily="34" charset="0"/>
                </a:rPr>
                <a:t>speech</a:t>
              </a:r>
              <a:endParaRPr lang="fr-BE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93326" y="1943856"/>
              <a:ext cx="4748529" cy="2291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44" name="Elbow Connector 19"/>
            <p:cNvCxnSpPr>
              <a:stCxn id="63" idx="0"/>
              <a:endCxn id="61" idx="1"/>
            </p:cNvCxnSpPr>
            <p:nvPr/>
          </p:nvCxnSpPr>
          <p:spPr>
            <a:xfrm rot="5400000" flipH="1" flipV="1">
              <a:off x="2999859" y="2280562"/>
              <a:ext cx="299762" cy="678193"/>
            </a:xfrm>
            <a:prstGeom prst="bentConnector2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33"/>
            <p:cNvSpPr txBox="1"/>
            <p:nvPr/>
          </p:nvSpPr>
          <p:spPr>
            <a:xfrm>
              <a:off x="3325043" y="3551495"/>
              <a:ext cx="1264171" cy="684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entury Gothic" pitchFamily="34" charset="0"/>
                </a:rPr>
                <a:t>Speech </a:t>
              </a:r>
              <a:r>
                <a:rPr lang="fr-FR" sz="1400" dirty="0" err="1" smtClean="0">
                  <a:latin typeface="Century Gothic" pitchFamily="34" charset="0"/>
                </a:rPr>
                <a:t>envelop</a:t>
              </a:r>
              <a:endParaRPr lang="en-US" sz="1400" dirty="0">
                <a:latin typeface="Century Gothic" pitchFamily="34" charset="0"/>
              </a:endParaRPr>
            </a:p>
          </p:txBody>
        </p:sp>
        <p:pic>
          <p:nvPicPr>
            <p:cNvPr id="46" name="Picture 2" descr="Volume Icon Free Vector Art - (1,038 Free Downloads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3326" y="3051833"/>
              <a:ext cx="368433" cy="39863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51" name="Elbow Connector 19"/>
            <p:cNvCxnSpPr>
              <a:stCxn id="46" idx="2"/>
              <a:endCxn id="45" idx="1"/>
            </p:cNvCxnSpPr>
            <p:nvPr/>
          </p:nvCxnSpPr>
          <p:spPr>
            <a:xfrm rot="16200000" flipH="1">
              <a:off x="2529697" y="3098310"/>
              <a:ext cx="443193" cy="1147500"/>
            </a:xfrm>
            <a:prstGeom prst="bentConnector2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19"/>
            <p:cNvCxnSpPr/>
            <p:nvPr/>
          </p:nvCxnSpPr>
          <p:spPr>
            <a:xfrm>
              <a:off x="4525938" y="2323999"/>
              <a:ext cx="814291" cy="790563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19"/>
            <p:cNvCxnSpPr/>
            <p:nvPr/>
          </p:nvCxnSpPr>
          <p:spPr>
            <a:xfrm flipV="1">
              <a:off x="4530464" y="3114562"/>
              <a:ext cx="799003" cy="844860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8"/>
            <p:cNvSpPr txBox="1"/>
            <p:nvPr/>
          </p:nvSpPr>
          <p:spPr>
            <a:xfrm>
              <a:off x="5106815" y="2657242"/>
              <a:ext cx="1635040" cy="12478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entury Gothic" pitchFamily="34" charset="0"/>
                </a:rPr>
                <a:t>Neural speech </a:t>
              </a:r>
              <a:r>
                <a:rPr lang="fr-FR" sz="1400" dirty="0" err="1" smtClean="0">
                  <a:latin typeface="Century Gothic" pitchFamily="34" charset="0"/>
                </a:rPr>
                <a:t>tracking</a:t>
              </a:r>
              <a:endParaRPr lang="fr-FR" sz="1400" dirty="0" smtClean="0">
                <a:latin typeface="Century Gothic" pitchFamily="34" charset="0"/>
              </a:endParaRPr>
            </a:p>
            <a:p>
              <a:pPr algn="ctr"/>
              <a:r>
                <a:rPr lang="fr-FR" sz="1400" dirty="0" smtClean="0">
                  <a:latin typeface="Century Gothic" pitchFamily="34" charset="0"/>
                </a:rPr>
                <a:t>(</a:t>
              </a:r>
              <a:r>
                <a:rPr lang="fr-FR" sz="1400" dirty="0" err="1" smtClean="0">
                  <a:latin typeface="Century Gothic" pitchFamily="34" charset="0"/>
                </a:rPr>
                <a:t>correlation</a:t>
              </a:r>
              <a:r>
                <a:rPr lang="fr-FR" sz="1400" dirty="0" smtClean="0">
                  <a:latin typeface="Century Gothic" pitchFamily="34" charset="0"/>
                </a:rPr>
                <a:t>)</a:t>
              </a:r>
              <a:endParaRPr lang="en-US" sz="1400" dirty="0">
                <a:latin typeface="Century Gothic" pitchFamily="34" charset="0"/>
              </a:endParaRPr>
            </a:p>
          </p:txBody>
        </p:sp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837" y="1943856"/>
              <a:ext cx="972159" cy="105184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2" name="TextBox 28"/>
            <p:cNvSpPr txBox="1"/>
            <p:nvPr/>
          </p:nvSpPr>
          <p:spPr>
            <a:xfrm>
              <a:off x="3317046" y="2814440"/>
              <a:ext cx="1284364" cy="402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Century Gothic" pitchFamily="34" charset="0"/>
                </a:rPr>
                <a:t>EEG signal</a:t>
              </a:r>
              <a:endParaRPr lang="en-US" sz="1400" dirty="0">
                <a:latin typeface="Century Gothic" pitchFamily="34" charset="0"/>
              </a:endParaRPr>
            </a:p>
          </p:txBody>
        </p: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0491" y="2769539"/>
              <a:ext cx="900308" cy="10496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4" name="Rectangle 63"/>
            <p:cNvSpPr/>
            <p:nvPr/>
          </p:nvSpPr>
          <p:spPr>
            <a:xfrm>
              <a:off x="3678078" y="2346779"/>
              <a:ext cx="184216" cy="56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186" y="2256613"/>
              <a:ext cx="389963" cy="1591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186" y="2104303"/>
              <a:ext cx="389963" cy="159196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3" name="Connecteur droit 122"/>
            <p:cNvCxnSpPr/>
            <p:nvPr/>
          </p:nvCxnSpPr>
          <p:spPr>
            <a:xfrm>
              <a:off x="1752818" y="1775545"/>
              <a:ext cx="513849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3671567" y="1558731"/>
            <a:ext cx="5443626" cy="3437302"/>
            <a:chOff x="3671567" y="1558731"/>
            <a:chExt cx="5443626" cy="3437302"/>
          </a:xfrm>
        </p:grpSpPr>
        <p:sp>
          <p:nvSpPr>
            <p:cNvPr id="108" name="Rectangle 107"/>
            <p:cNvSpPr/>
            <p:nvPr/>
          </p:nvSpPr>
          <p:spPr>
            <a:xfrm>
              <a:off x="3688655" y="1558731"/>
              <a:ext cx="5276364" cy="3437302"/>
            </a:xfrm>
            <a:prstGeom prst="rect">
              <a:avLst/>
            </a:prstGeom>
            <a:solidFill>
              <a:srgbClr val="B7DEE8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71567" y="1600783"/>
              <a:ext cx="52401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latin typeface="Century Gothic" panose="020B0502020202020204" pitchFamily="34" charset="0"/>
                </a:rPr>
                <a:t>Part </a:t>
              </a:r>
              <a:r>
                <a:rPr lang="fr-FR" sz="2000" b="1" dirty="0" smtClean="0">
                  <a:latin typeface="Century Gothic" panose="020B0502020202020204" pitchFamily="34" charset="0"/>
                </a:rPr>
                <a:t>III </a:t>
              </a:r>
              <a:r>
                <a:rPr lang="fr-FR" sz="2000" dirty="0" err="1" smtClean="0">
                  <a:latin typeface="Century Gothic" panose="020B0502020202020204" pitchFamily="34" charset="0"/>
                </a:rPr>
                <a:t>Auditory</a:t>
              </a:r>
              <a:r>
                <a:rPr lang="fr-FR" sz="2000" dirty="0" smtClean="0">
                  <a:latin typeface="Century Gothic" panose="020B0502020202020204" pitchFamily="34" charset="0"/>
                </a:rPr>
                <a:t>-attention </a:t>
              </a:r>
              <a:r>
                <a:rPr lang="fr-FR" sz="2000" dirty="0" err="1">
                  <a:latin typeface="Century Gothic" panose="020B0502020202020204" pitchFamily="34" charset="0"/>
                </a:rPr>
                <a:t>detection</a:t>
              </a:r>
              <a:r>
                <a:rPr lang="fr-FR" sz="2000" dirty="0">
                  <a:latin typeface="Century Gothic" panose="020B0502020202020204" pitchFamily="34" charset="0"/>
                </a:rPr>
                <a:t> </a:t>
              </a:r>
              <a:r>
                <a:rPr lang="fr-FR" sz="2000" dirty="0" err="1">
                  <a:latin typeface="Century Gothic" panose="020B0502020202020204" pitchFamily="34" charset="0"/>
                </a:rPr>
                <a:t>task</a:t>
              </a:r>
              <a:endParaRPr lang="en-US" sz="2000" dirty="0">
                <a:latin typeface="Century Gothic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21438" y="3527663"/>
              <a:ext cx="4198186" cy="1365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68" name="Groupe 67"/>
            <p:cNvGrpSpPr/>
            <p:nvPr/>
          </p:nvGrpSpPr>
          <p:grpSpPr>
            <a:xfrm>
              <a:off x="5628952" y="3666678"/>
              <a:ext cx="1361413" cy="1158616"/>
              <a:chOff x="1519569" y="1995550"/>
              <a:chExt cx="1444086" cy="1255544"/>
            </a:xfrm>
          </p:grpSpPr>
          <p:pic>
            <p:nvPicPr>
              <p:cNvPr id="69" name="Image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928" y="1995550"/>
                <a:ext cx="841904" cy="1255544"/>
              </a:xfrm>
              <a:prstGeom prst="rect">
                <a:avLst/>
              </a:prstGeom>
            </p:spPr>
          </p:pic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832" y="2608837"/>
                <a:ext cx="315823" cy="523163"/>
              </a:xfrm>
              <a:prstGeom prst="rect">
                <a:avLst/>
              </a:prstGeom>
            </p:spPr>
          </p:pic>
          <p:pic>
            <p:nvPicPr>
              <p:cNvPr id="71" name="Image 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19569" y="2596601"/>
                <a:ext cx="286359" cy="535399"/>
              </a:xfrm>
              <a:prstGeom prst="rect">
                <a:avLst/>
              </a:prstGeom>
            </p:spPr>
          </p:pic>
        </p:grpSp>
        <p:sp>
          <p:nvSpPr>
            <p:cNvPr id="72" name="ZoneTexte 71"/>
            <p:cNvSpPr txBox="1"/>
            <p:nvPr/>
          </p:nvSpPr>
          <p:spPr>
            <a:xfrm flipH="1">
              <a:off x="7041266" y="4116855"/>
              <a:ext cx="1383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Speaker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‘No’</a:t>
              </a:r>
              <a:endParaRPr lang="fr-BE" sz="16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 flipH="1">
              <a:off x="4221438" y="4128023"/>
              <a:ext cx="1381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Speaker 1</a:t>
              </a:r>
            </a:p>
            <a:p>
              <a:pPr algn="ctr"/>
              <a:r>
                <a:rPr lang="fr-FR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‘</a:t>
              </a:r>
              <a:r>
                <a:rPr lang="fr-FR" sz="1600" dirty="0" err="1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Yes</a:t>
              </a:r>
              <a:r>
                <a:rPr lang="fr-FR" sz="16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’</a:t>
              </a:r>
              <a:endParaRPr lang="fr-BE" sz="16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689762" y="2122682"/>
              <a:ext cx="5425431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entury Gothic" pitchFamily="34" charset="0"/>
                </a:rPr>
                <a:t>2</a:t>
              </a:r>
              <a:r>
                <a:rPr lang="en-US" sz="2000" dirty="0" smtClean="0">
                  <a:latin typeface="Century Gothic" pitchFamily="34" charset="0"/>
                </a:rPr>
                <a:t> </a:t>
              </a:r>
              <a:r>
                <a:rPr lang="en-US" sz="2000" dirty="0">
                  <a:latin typeface="Century Gothic" pitchFamily="34" charset="0"/>
                </a:rPr>
                <a:t>competing talkers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entury Gothic" pitchFamily="34" charset="0"/>
                </a:rPr>
                <a:t>Training phase: focus attention </a:t>
              </a:r>
              <a:r>
                <a:rPr lang="en-US" sz="2000" dirty="0" smtClean="0">
                  <a:latin typeface="Century Gothic" pitchFamily="34" charset="0"/>
                </a:rPr>
                <a:t>specific </a:t>
              </a:r>
              <a:r>
                <a:rPr lang="en-US" sz="2000" dirty="0">
                  <a:latin typeface="Century Gothic" pitchFamily="34" charset="0"/>
                </a:rPr>
                <a:t>talker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Century Gothic" pitchFamily="34" charset="0"/>
                </a:rPr>
                <a:t>Testing phase: </a:t>
              </a:r>
              <a:r>
                <a:rPr lang="en-US" sz="2000" dirty="0">
                  <a:latin typeface="Century Gothic" pitchFamily="34" charset="0"/>
                </a:rPr>
                <a:t>Yes/no question </a:t>
              </a:r>
              <a:endParaRPr lang="en-US" sz="2000" b="1" dirty="0">
                <a:latin typeface="Century Gothic" pitchFamily="34" charset="0"/>
              </a:endParaRPr>
            </a:p>
          </p:txBody>
        </p:sp>
        <p:cxnSp>
          <p:nvCxnSpPr>
            <p:cNvPr id="121" name="Connecteur droit 120"/>
            <p:cNvCxnSpPr/>
            <p:nvPr/>
          </p:nvCxnSpPr>
          <p:spPr>
            <a:xfrm>
              <a:off x="3784935" y="2041139"/>
              <a:ext cx="510813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65666</TotalTime>
  <Words>119</Words>
  <Application>Microsoft Office PowerPoint</Application>
  <PresentationFormat>Affichage à l'écran (16:9)</PresentationFormat>
  <Paragraphs>45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Century Gothic</vt:lpstr>
      <vt:lpstr>Office Theme</vt:lpstr>
      <vt:lpstr>Neural responses to sounds in patient with disorders of consciousness </vt:lpstr>
      <vt:lpstr>Présentation PowerPoint</vt:lpstr>
      <vt:lpstr>Any question?</vt:lpstr>
      <vt:lpstr>Présentation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de la douleur chez le patient cérébrolésé en état de conscience altérée</dc:title>
  <dc:creator>Estelle B</dc:creator>
  <cp:lastModifiedBy>Estelle BONIN</cp:lastModifiedBy>
  <cp:revision>5453</cp:revision>
  <dcterms:created xsi:type="dcterms:W3CDTF">2019-05-06T07:14:32Z</dcterms:created>
  <dcterms:modified xsi:type="dcterms:W3CDTF">2020-12-03T10:35:24Z</dcterms:modified>
</cp:coreProperties>
</file>